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80" r:id="rId4"/>
    <p:sldId id="281" r:id="rId5"/>
    <p:sldId id="282" r:id="rId6"/>
    <p:sldId id="259" r:id="rId7"/>
    <p:sldId id="285" r:id="rId8"/>
    <p:sldId id="283" r:id="rId9"/>
    <p:sldId id="284" r:id="rId10"/>
    <p:sldId id="288" r:id="rId11"/>
    <p:sldId id="260" r:id="rId12"/>
    <p:sldId id="286" r:id="rId13"/>
    <p:sldId id="263" r:id="rId14"/>
    <p:sldId id="287" r:id="rId15"/>
    <p:sldId id="261" r:id="rId16"/>
    <p:sldId id="297" r:id="rId17"/>
    <p:sldId id="296" r:id="rId18"/>
    <p:sldId id="298" r:id="rId19"/>
    <p:sldId id="264" r:id="rId20"/>
    <p:sldId id="267" r:id="rId21"/>
    <p:sldId id="268" r:id="rId22"/>
    <p:sldId id="299" r:id="rId23"/>
    <p:sldId id="300" r:id="rId24"/>
    <p:sldId id="301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D3E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4660"/>
  </p:normalViewPr>
  <p:slideViewPr>
    <p:cSldViewPr snapToGrid="0">
      <p:cViewPr varScale="1">
        <p:scale>
          <a:sx n="96" d="100"/>
          <a:sy n="96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3934-19C5-4EDF-B4A7-940C3E0B355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DA5E6-FCA6-492A-ADB1-377D05592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1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https://www.epa.gov/sites/production/files/2015-10/documents/analysis_of_organochlorine_pesticides_by_gc-msms_oct2015_0.pdf</a:t>
            </a:r>
          </a:p>
          <a:p>
            <a:r>
              <a:rPr lang="en-US" dirty="0"/>
              <a:t>“Analysis of the organochlorine pesticide routine target list by gas chromatography/tandem mass spectrometry”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A5E6-FCA6-492A-ADB1-377D055921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JACS</a:t>
            </a:r>
            <a:r>
              <a:rPr lang="en-US" i="0" dirty="0"/>
              <a:t>. 2016, 138: 8076-8079.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A5E6-FCA6-492A-ADB1-377D055921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5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5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3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9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E808-DF2C-4404-B2C3-02E862A558A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E04C-D2C8-4B9B-8BBD-86709A3E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9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F94794-BB3E-490C-B5EA-8F72A93F568A}"/>
              </a:ext>
            </a:extLst>
          </p:cNvPr>
          <p:cNvSpPr txBox="1"/>
          <p:nvPr/>
        </p:nvSpPr>
        <p:spPr>
          <a:xfrm>
            <a:off x="0" y="6934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How to quantify substances in a mixture using gas chromatography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30FDD-E7F6-496E-8CD9-4817071A1D4D}"/>
              </a:ext>
            </a:extLst>
          </p:cNvPr>
          <p:cNvSpPr txBox="1"/>
          <p:nvPr/>
        </p:nvSpPr>
        <p:spPr>
          <a:xfrm>
            <a:off x="0" y="536929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Pathways Enrichment Activity</a:t>
            </a:r>
          </a:p>
          <a:p>
            <a:pPr algn="ctr"/>
            <a:r>
              <a:rPr lang="en-US" b="1" dirty="0"/>
              <a:t>Day 2 - Summer 2017</a:t>
            </a:r>
          </a:p>
          <a:p>
            <a:pPr algn="ctr"/>
            <a:r>
              <a:rPr lang="en-US" b="1" dirty="0"/>
              <a:t>Yale University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0B4CA6-7FDC-4295-8605-6726AFB1E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59" y="1494636"/>
            <a:ext cx="6442682" cy="35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7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How can we quantify a substance using gas chromatography?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98A08-A154-450B-81C7-8A7EAD65341A}"/>
              </a:ext>
            </a:extLst>
          </p:cNvPr>
          <p:cNvSpPr txBox="1"/>
          <p:nvPr/>
        </p:nvSpPr>
        <p:spPr>
          <a:xfrm>
            <a:off x="498429" y="934177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think about what data we obtain from a </a:t>
            </a:r>
            <a:r>
              <a:rPr lang="en-US" b="1" i="1" dirty="0">
                <a:solidFill>
                  <a:srgbClr val="0070C0"/>
                </a:solidFill>
              </a:rPr>
              <a:t>gas chromatogram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1F3DC-5459-46C7-AB3B-5175365F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" y="1398334"/>
            <a:ext cx="7946571" cy="42996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D4FD21-6BFA-4546-9B43-FEECFFD346C4}"/>
              </a:ext>
            </a:extLst>
          </p:cNvPr>
          <p:cNvSpPr txBox="1"/>
          <p:nvPr/>
        </p:nvSpPr>
        <p:spPr>
          <a:xfrm>
            <a:off x="236585" y="5792821"/>
            <a:ext cx="8739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detector response factor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can change depending on the analyte, the detector used, the experimental method used, and other factors. </a:t>
            </a:r>
            <a:r>
              <a:rPr lang="en-US" b="1" dirty="0"/>
              <a:t>How can we correlate this to an analyte’s actual concentration in the mixture?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999A13-204C-457E-AFDB-60E81B3C2C2E}"/>
              </a:ext>
            </a:extLst>
          </p:cNvPr>
          <p:cNvSpPr/>
          <p:nvPr/>
        </p:nvSpPr>
        <p:spPr>
          <a:xfrm>
            <a:off x="7226674" y="5101771"/>
            <a:ext cx="605057" cy="5962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3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 can use the </a:t>
            </a:r>
            <a:r>
              <a:rPr lang="en-US" sz="2400" b="1" i="1" dirty="0">
                <a:solidFill>
                  <a:srgbClr val="0070C0"/>
                </a:solidFill>
              </a:rPr>
              <a:t>internal standard method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A0FA0-9C46-474B-B277-CA03779CADAB}"/>
              </a:ext>
            </a:extLst>
          </p:cNvPr>
          <p:cNvSpPr txBox="1"/>
          <p:nvPr/>
        </p:nvSpPr>
        <p:spPr>
          <a:xfrm>
            <a:off x="202424" y="909154"/>
            <a:ext cx="873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independently add a </a:t>
            </a:r>
            <a:r>
              <a:rPr lang="en-US" b="1" i="1" dirty="0"/>
              <a:t>known amount</a:t>
            </a:r>
            <a:r>
              <a:rPr lang="en-US" b="1" dirty="0"/>
              <a:t> </a:t>
            </a:r>
            <a:r>
              <a:rPr lang="en-US" dirty="0"/>
              <a:t>of a third substance (an </a:t>
            </a:r>
            <a:r>
              <a:rPr lang="en-US" b="1" i="1" dirty="0">
                <a:solidFill>
                  <a:srgbClr val="0070C0"/>
                </a:solidFill>
              </a:rPr>
              <a:t>internal standard</a:t>
            </a:r>
            <a:r>
              <a:rPr lang="en-US" dirty="0"/>
              <a:t>), we can compare the peak area of our analyte to the peak area of our internal standard.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908E2-F0FE-479E-A9BC-3AE2067C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2" y="1555485"/>
            <a:ext cx="7957374" cy="4366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712C71-EC0A-45A1-AFB0-D161B27D37A0}"/>
              </a:ext>
            </a:extLst>
          </p:cNvPr>
          <p:cNvSpPr txBox="1"/>
          <p:nvPr/>
        </p:nvSpPr>
        <p:spPr>
          <a:xfrm>
            <a:off x="1570534" y="2352312"/>
            <a:ext cx="18637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internal standard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55D495-1E37-4B73-A341-5BCFE35DCCE2}"/>
              </a:ext>
            </a:extLst>
          </p:cNvPr>
          <p:cNvCxnSpPr>
            <a:cxnSpLocks/>
          </p:cNvCxnSpPr>
          <p:nvPr/>
        </p:nvCxnSpPr>
        <p:spPr>
          <a:xfrm flipH="1">
            <a:off x="1465833" y="2721644"/>
            <a:ext cx="355987" cy="41244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938AD32-39FB-4446-A4D0-F3F8928D780F}"/>
              </a:ext>
            </a:extLst>
          </p:cNvPr>
          <p:cNvSpPr txBox="1"/>
          <p:nvPr/>
        </p:nvSpPr>
        <p:spPr>
          <a:xfrm>
            <a:off x="4622799" y="2352312"/>
            <a:ext cx="3790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have three peaks in the chromatogram, but we know that the first peak is our </a:t>
            </a:r>
            <a:r>
              <a:rPr lang="en-US" b="1" i="1" dirty="0">
                <a:solidFill>
                  <a:srgbClr val="0070C0"/>
                </a:solidFill>
              </a:rPr>
              <a:t>internal standard </a:t>
            </a:r>
            <a:r>
              <a:rPr lang="en-US" dirty="0"/>
              <a:t>that we purposefully added.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A606DE-9741-476E-8608-2188DA45DCAB}"/>
              </a:ext>
            </a:extLst>
          </p:cNvPr>
          <p:cNvSpPr txBox="1"/>
          <p:nvPr/>
        </p:nvSpPr>
        <p:spPr>
          <a:xfrm>
            <a:off x="493486" y="5967895"/>
            <a:ext cx="844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we know the </a:t>
            </a:r>
            <a:r>
              <a:rPr lang="en-US" b="1" i="1" dirty="0"/>
              <a:t>exact concentration </a:t>
            </a:r>
            <a:r>
              <a:rPr lang="en-US" dirty="0"/>
              <a:t>of the internal standard (by adding a known amount), we know that its </a:t>
            </a:r>
            <a:r>
              <a:rPr lang="en-US" b="1" i="1" dirty="0">
                <a:solidFill>
                  <a:srgbClr val="00B050"/>
                </a:solidFill>
              </a:rPr>
              <a:t>peak area </a:t>
            </a:r>
            <a:r>
              <a:rPr lang="en-US" dirty="0"/>
              <a:t>corresponds to that particular concentration.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D180B9-3A15-4439-992F-FD9192BB5FA4}"/>
              </a:ext>
            </a:extLst>
          </p:cNvPr>
          <p:cNvSpPr/>
          <p:nvPr/>
        </p:nvSpPr>
        <p:spPr>
          <a:xfrm>
            <a:off x="7233931" y="5217885"/>
            <a:ext cx="605057" cy="34108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6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 can use the </a:t>
            </a:r>
            <a:r>
              <a:rPr lang="en-US" sz="2400" b="1" i="1" dirty="0">
                <a:solidFill>
                  <a:srgbClr val="0070C0"/>
                </a:solidFill>
              </a:rPr>
              <a:t>internal standard method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A0FA0-9C46-474B-B277-CA03779CADAB}"/>
              </a:ext>
            </a:extLst>
          </p:cNvPr>
          <p:cNvSpPr txBox="1"/>
          <p:nvPr/>
        </p:nvSpPr>
        <p:spPr>
          <a:xfrm>
            <a:off x="202424" y="909154"/>
            <a:ext cx="873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independently add a </a:t>
            </a:r>
            <a:r>
              <a:rPr lang="en-US" b="1" i="1" dirty="0"/>
              <a:t>known amount</a:t>
            </a:r>
            <a:r>
              <a:rPr lang="en-US" b="1" dirty="0"/>
              <a:t> </a:t>
            </a:r>
            <a:r>
              <a:rPr lang="en-US" dirty="0"/>
              <a:t>of a third substance (an </a:t>
            </a:r>
            <a:r>
              <a:rPr lang="en-US" b="1" i="1" dirty="0">
                <a:solidFill>
                  <a:srgbClr val="0070C0"/>
                </a:solidFill>
              </a:rPr>
              <a:t>internal standard</a:t>
            </a:r>
            <a:r>
              <a:rPr lang="en-US" dirty="0"/>
              <a:t>), we can compare the peak area of our analyte to the peak area of our internal standard.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908E2-F0FE-479E-A9BC-3AE2067C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2" y="1555485"/>
            <a:ext cx="7957374" cy="4366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712C71-EC0A-45A1-AFB0-D161B27D37A0}"/>
              </a:ext>
            </a:extLst>
          </p:cNvPr>
          <p:cNvSpPr txBox="1"/>
          <p:nvPr/>
        </p:nvSpPr>
        <p:spPr>
          <a:xfrm>
            <a:off x="1570534" y="2352312"/>
            <a:ext cx="18637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internal standard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55D495-1E37-4B73-A341-5BCFE35DCCE2}"/>
              </a:ext>
            </a:extLst>
          </p:cNvPr>
          <p:cNvCxnSpPr>
            <a:cxnSpLocks/>
          </p:cNvCxnSpPr>
          <p:nvPr/>
        </p:nvCxnSpPr>
        <p:spPr>
          <a:xfrm flipH="1">
            <a:off x="1465833" y="2721644"/>
            <a:ext cx="355987" cy="41244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398E69-8EA3-42E2-8472-C96F6DAE0353}"/>
              </a:ext>
            </a:extLst>
          </p:cNvPr>
          <p:cNvGrpSpPr/>
          <p:nvPr/>
        </p:nvGrpSpPr>
        <p:grpSpPr>
          <a:xfrm>
            <a:off x="3869635" y="5913244"/>
            <a:ext cx="5165387" cy="846752"/>
            <a:chOff x="4008172" y="5923722"/>
            <a:chExt cx="5577513" cy="84675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C2B05B-22E7-43B2-A034-82547296C446}"/>
                </a:ext>
              </a:extLst>
            </p:cNvPr>
            <p:cNvSpPr/>
            <p:nvPr/>
          </p:nvSpPr>
          <p:spPr>
            <a:xfrm>
              <a:off x="4008172" y="5923722"/>
              <a:ext cx="5577513" cy="8467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4B754B6-50A0-47D1-819A-C267CA7499D5}"/>
                    </a:ext>
                  </a:extLst>
                </p:cNvPr>
                <p:cNvSpPr txBox="1"/>
                <p:nvPr/>
              </p:nvSpPr>
              <p:spPr>
                <a:xfrm>
                  <a:off x="4251901" y="6054188"/>
                  <a:ext cx="5172422" cy="5243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𝒂𝒏𝒂𝒍𝒚𝒕𝒆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𝒊𝒏𝒕𝒆𝒓𝒏𝒂𝒍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𝒔𝒕𝒂𝒏𝒅𝒂𝒓𝒅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den>
                        </m:f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𝒑𝒆𝒂𝒌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𝒂𝒓𝒆𝒂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𝒓𝒂𝒕𝒊𝒐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4B754B6-50A0-47D1-819A-C267CA7499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1901" y="6054188"/>
                  <a:ext cx="5172422" cy="5243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938AD32-39FB-4446-A4D0-F3F8928D780F}"/>
              </a:ext>
            </a:extLst>
          </p:cNvPr>
          <p:cNvSpPr txBox="1"/>
          <p:nvPr/>
        </p:nvSpPr>
        <p:spPr>
          <a:xfrm>
            <a:off x="4622799" y="2352312"/>
            <a:ext cx="3790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have three peaks in the chromatogram, but we know that the first peak is our </a:t>
            </a:r>
            <a:r>
              <a:rPr lang="en-US" b="1" i="1" dirty="0">
                <a:solidFill>
                  <a:srgbClr val="0070C0"/>
                </a:solidFill>
              </a:rPr>
              <a:t>internal standard </a:t>
            </a:r>
            <a:r>
              <a:rPr lang="en-US" dirty="0"/>
              <a:t>that we purposefully added.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3B78B9-DCD6-4DA0-9B4B-A2A17B9EE42E}"/>
              </a:ext>
            </a:extLst>
          </p:cNvPr>
          <p:cNvSpPr txBox="1"/>
          <p:nvPr/>
        </p:nvSpPr>
        <p:spPr>
          <a:xfrm>
            <a:off x="151624" y="5836666"/>
            <a:ext cx="3585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also compare the areas of other peaks to the internal standard peak to get a </a:t>
            </a:r>
            <a:r>
              <a:rPr lang="en-US" b="1" i="1" dirty="0">
                <a:solidFill>
                  <a:srgbClr val="0070C0"/>
                </a:solidFill>
              </a:rPr>
              <a:t>peak area ratio</a:t>
            </a:r>
            <a:r>
              <a:rPr lang="en-US" dirty="0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B320E6-CCE2-4CB0-8941-40C3CB9434DE}"/>
              </a:ext>
            </a:extLst>
          </p:cNvPr>
          <p:cNvSpPr/>
          <p:nvPr/>
        </p:nvSpPr>
        <p:spPr>
          <a:xfrm>
            <a:off x="7241188" y="5370286"/>
            <a:ext cx="605057" cy="174172"/>
          </a:xfrm>
          <a:prstGeom prst="rect">
            <a:avLst/>
          </a:prstGeom>
          <a:solidFill>
            <a:srgbClr val="00CC00">
              <a:alpha val="2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A3336F-48EC-46F1-8DFD-F65F3F35B938}"/>
              </a:ext>
            </a:extLst>
          </p:cNvPr>
          <p:cNvSpPr/>
          <p:nvPr/>
        </p:nvSpPr>
        <p:spPr>
          <a:xfrm>
            <a:off x="7241188" y="5544060"/>
            <a:ext cx="605057" cy="174172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0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Linking the peak area ratio with the amount of an analyte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6B9CA-8535-4C8E-9787-D1390CB6FF32}"/>
              </a:ext>
            </a:extLst>
          </p:cNvPr>
          <p:cNvSpPr txBox="1"/>
          <p:nvPr/>
        </p:nvSpPr>
        <p:spPr>
          <a:xfrm>
            <a:off x="540656" y="1966656"/>
            <a:ext cx="828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we do with this information? We need to determine what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means by figuring out the </a:t>
            </a:r>
            <a:r>
              <a:rPr lang="en-US" b="1" i="1" dirty="0">
                <a:solidFill>
                  <a:srgbClr val="0070C0"/>
                </a:solidFill>
              </a:rPr>
              <a:t>relative response </a:t>
            </a:r>
            <a:r>
              <a:rPr lang="en-US" dirty="0"/>
              <a:t>of an analyte to the internal standard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61DE31-84F3-4D59-8E3D-6755D2E7B270}"/>
              </a:ext>
            </a:extLst>
          </p:cNvPr>
          <p:cNvSpPr txBox="1"/>
          <p:nvPr/>
        </p:nvSpPr>
        <p:spPr>
          <a:xfrm>
            <a:off x="540657" y="2694017"/>
            <a:ext cx="828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relative response </a:t>
            </a:r>
            <a:r>
              <a:rPr lang="en-US" dirty="0"/>
              <a:t>is how the peak area ratio of an analyte peak changes when the concentration of the analyte changes (keeping the internal standard concentration the same):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CDF30AF-7225-48F5-B709-65B549F2FEE2}"/>
              </a:ext>
            </a:extLst>
          </p:cNvPr>
          <p:cNvGrpSpPr/>
          <p:nvPr/>
        </p:nvGrpSpPr>
        <p:grpSpPr>
          <a:xfrm>
            <a:off x="1432891" y="876812"/>
            <a:ext cx="6278218" cy="904954"/>
            <a:chOff x="4008173" y="5923722"/>
            <a:chExt cx="5510630" cy="75957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EAD0FD4-58B3-47DD-BB57-CD2215E748AB}"/>
                </a:ext>
              </a:extLst>
            </p:cNvPr>
            <p:cNvSpPr/>
            <p:nvPr/>
          </p:nvSpPr>
          <p:spPr>
            <a:xfrm>
              <a:off x="4008173" y="5923722"/>
              <a:ext cx="5510630" cy="759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8549189-6215-485D-A120-567BD79EA978}"/>
                    </a:ext>
                  </a:extLst>
                </p:cNvPr>
                <p:cNvSpPr txBox="1"/>
                <p:nvPr/>
              </p:nvSpPr>
              <p:spPr>
                <a:xfrm>
                  <a:off x="4251901" y="6054188"/>
                  <a:ext cx="5172422" cy="480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𝒂𝒏𝒂𝒍𝒚𝒕𝒆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𝒊𝒏𝒕𝒆𝒓𝒏𝒂𝒍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𝒔𝒕𝒂𝒏𝒅𝒂𝒓𝒅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𝒑𝒆𝒂𝒌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𝒂𝒓𝒆𝒂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𝒓𝒂𝒕𝒊𝒐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8549189-6215-485D-A120-567BD79EA9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1901" y="6054188"/>
                  <a:ext cx="5172422" cy="48077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2417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Linking the peak area ratio with the amount of an analyte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EF188-4F3D-4A96-94A5-837CEDA103C9}"/>
              </a:ext>
            </a:extLst>
          </p:cNvPr>
          <p:cNvSpPr txBox="1"/>
          <p:nvPr/>
        </p:nvSpPr>
        <p:spPr>
          <a:xfrm>
            <a:off x="540657" y="3698378"/>
            <a:ext cx="794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do we determine this? We have to run an experiment!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B3D035-10B1-4117-AC65-DE7046B51D2E}"/>
              </a:ext>
            </a:extLst>
          </p:cNvPr>
          <p:cNvSpPr txBox="1"/>
          <p:nvPr/>
        </p:nvSpPr>
        <p:spPr>
          <a:xfrm>
            <a:off x="540657" y="4067710"/>
            <a:ext cx="806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make several test mixtures that contain the analyte at various concentrations while keeping the internal standard concentration constant, we can compare the </a:t>
            </a:r>
            <a:r>
              <a:rPr lang="en-US" b="1" i="1" dirty="0">
                <a:solidFill>
                  <a:srgbClr val="0070C0"/>
                </a:solidFill>
              </a:rPr>
              <a:t>peak area ratios </a:t>
            </a:r>
            <a:r>
              <a:rPr lang="en-US" dirty="0"/>
              <a:t>of the peaks in each mixture and see how they change when the concentration of the analyte changes.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E8A9B9-8658-4E0F-B6E4-7EC1B86FE9F8}"/>
              </a:ext>
            </a:extLst>
          </p:cNvPr>
          <p:cNvSpPr txBox="1"/>
          <p:nvPr/>
        </p:nvSpPr>
        <p:spPr>
          <a:xfrm>
            <a:off x="540657" y="5335109"/>
            <a:ext cx="8282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example: </a:t>
            </a:r>
            <a:r>
              <a:rPr lang="en-US" dirty="0"/>
              <a:t>Let’s figure out the </a:t>
            </a:r>
            <a:r>
              <a:rPr lang="en-US" b="1" i="1" dirty="0">
                <a:solidFill>
                  <a:srgbClr val="0070C0"/>
                </a:solidFill>
              </a:rPr>
              <a:t>relative response </a:t>
            </a:r>
            <a:r>
              <a:rPr lang="en-US" dirty="0"/>
              <a:t>of an analyte to an internal standard. We would make 5 separate mixtures containing the </a:t>
            </a:r>
            <a:r>
              <a:rPr lang="en-US" b="1" dirty="0"/>
              <a:t>same concentration of internal standard</a:t>
            </a:r>
            <a:r>
              <a:rPr lang="en-US" dirty="0"/>
              <a:t>, but we would </a:t>
            </a:r>
            <a:r>
              <a:rPr lang="en-US" b="1" dirty="0"/>
              <a:t>change the concentration of analyte </a:t>
            </a:r>
            <a:r>
              <a:rPr lang="en-US" dirty="0"/>
              <a:t>in each mixture.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51EFE-EBCC-419C-8B8F-B9D50A246861}"/>
              </a:ext>
            </a:extLst>
          </p:cNvPr>
          <p:cNvSpPr txBox="1"/>
          <p:nvPr/>
        </p:nvSpPr>
        <p:spPr>
          <a:xfrm>
            <a:off x="540656" y="1966656"/>
            <a:ext cx="828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we do with this information? We need to determine what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means by figuring out the </a:t>
            </a:r>
            <a:r>
              <a:rPr lang="en-US" b="1" i="1" dirty="0">
                <a:solidFill>
                  <a:srgbClr val="0070C0"/>
                </a:solidFill>
              </a:rPr>
              <a:t>relative response </a:t>
            </a:r>
            <a:r>
              <a:rPr lang="en-US" dirty="0"/>
              <a:t>of an analyte to the internal standard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F29CC8-6261-4167-BA32-35EF05C8A940}"/>
              </a:ext>
            </a:extLst>
          </p:cNvPr>
          <p:cNvSpPr txBox="1"/>
          <p:nvPr/>
        </p:nvSpPr>
        <p:spPr>
          <a:xfrm>
            <a:off x="540657" y="2694017"/>
            <a:ext cx="828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relative response </a:t>
            </a:r>
            <a:r>
              <a:rPr lang="en-US" dirty="0"/>
              <a:t>is how the peak area ratio of an analyte peak changes when the concentration of the analyte changes (keeping the internal standard concentration the same):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FDCA24-7194-4EE4-9F34-CB55208D652E}"/>
              </a:ext>
            </a:extLst>
          </p:cNvPr>
          <p:cNvGrpSpPr/>
          <p:nvPr/>
        </p:nvGrpSpPr>
        <p:grpSpPr>
          <a:xfrm>
            <a:off x="1432891" y="876812"/>
            <a:ext cx="6278218" cy="904954"/>
            <a:chOff x="4008173" y="5923722"/>
            <a:chExt cx="5510630" cy="7595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72AAAC-F4B8-4AF8-A3EC-85A9E7F09CB7}"/>
                </a:ext>
              </a:extLst>
            </p:cNvPr>
            <p:cNvSpPr/>
            <p:nvPr/>
          </p:nvSpPr>
          <p:spPr>
            <a:xfrm>
              <a:off x="4008173" y="5923722"/>
              <a:ext cx="5510630" cy="7595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0F7875E-BDB0-4561-B40E-4FA8E75DF53C}"/>
                    </a:ext>
                  </a:extLst>
                </p:cNvPr>
                <p:cNvSpPr txBox="1"/>
                <p:nvPr/>
              </p:nvSpPr>
              <p:spPr>
                <a:xfrm>
                  <a:off x="4251901" y="6054188"/>
                  <a:ext cx="5172422" cy="480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𝒂𝒏𝒂𝒍𝒚𝒕𝒆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𝒊𝒏𝒕𝒆𝒓𝒏𝒂𝒍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𝒔𝒕𝒂𝒏𝒅𝒂𝒓𝒅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𝒑𝒆𝒂𝒌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𝒂𝒓𝒆𝒂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𝒑𝒆𝒂𝒌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𝒂𝒓𝒆𝒂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𝒓𝒂𝒕𝒊𝒐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20F7875E-BDB0-4561-B40E-4FA8E75DF5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1901" y="6054188"/>
                  <a:ext cx="5172422" cy="48077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2756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7AD01E6-BF66-4365-BA5C-0B376A7F8BE6}"/>
              </a:ext>
            </a:extLst>
          </p:cNvPr>
          <p:cNvGrpSpPr/>
          <p:nvPr/>
        </p:nvGrpSpPr>
        <p:grpSpPr>
          <a:xfrm>
            <a:off x="362364" y="708231"/>
            <a:ext cx="8419272" cy="6029993"/>
            <a:chOff x="362364" y="708231"/>
            <a:chExt cx="8419272" cy="602999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D7E3002-E63D-4E4E-B597-C5BA74B7F006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62364" y="708231"/>
              <a:ext cx="8419272" cy="602999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97E7559-ECF7-4F64-929D-83EB0BA0362B}"/>
                </a:ext>
              </a:extLst>
            </p:cNvPr>
            <p:cNvSpPr txBox="1"/>
            <p:nvPr/>
          </p:nvSpPr>
          <p:spPr>
            <a:xfrm>
              <a:off x="7116418" y="6040021"/>
              <a:ext cx="1537252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peak area ratio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Let’s see what this looks like in practice: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E42E9F-F94D-4BAB-B59C-BBA060F3DB89}"/>
              </a:ext>
            </a:extLst>
          </p:cNvPr>
          <p:cNvSpPr/>
          <p:nvPr/>
        </p:nvSpPr>
        <p:spPr>
          <a:xfrm>
            <a:off x="2922104" y="1318591"/>
            <a:ext cx="1398105" cy="861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67F302-BC18-474A-9616-1869E9900111}"/>
              </a:ext>
            </a:extLst>
          </p:cNvPr>
          <p:cNvSpPr/>
          <p:nvPr/>
        </p:nvSpPr>
        <p:spPr>
          <a:xfrm>
            <a:off x="5786644" y="1411357"/>
            <a:ext cx="2674869" cy="66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F9061F-6E88-4BC8-B7F6-0E984A52C373}"/>
              </a:ext>
            </a:extLst>
          </p:cNvPr>
          <p:cNvSpPr/>
          <p:nvPr/>
        </p:nvSpPr>
        <p:spPr>
          <a:xfrm>
            <a:off x="1603514" y="3248944"/>
            <a:ext cx="2716696" cy="527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B7B133-E660-4FB6-A7C8-25F58D03146E}"/>
              </a:ext>
            </a:extLst>
          </p:cNvPr>
          <p:cNvSpPr/>
          <p:nvPr/>
        </p:nvSpPr>
        <p:spPr>
          <a:xfrm>
            <a:off x="5744817" y="3321830"/>
            <a:ext cx="2716696" cy="662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410553-835B-4166-AF3C-F236843B6D31}"/>
              </a:ext>
            </a:extLst>
          </p:cNvPr>
          <p:cNvSpPr/>
          <p:nvPr/>
        </p:nvSpPr>
        <p:spPr>
          <a:xfrm>
            <a:off x="1656522" y="5150630"/>
            <a:ext cx="2643810" cy="54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17577F-4086-4319-8FFE-147341FBD980}"/>
              </a:ext>
            </a:extLst>
          </p:cNvPr>
          <p:cNvSpPr/>
          <p:nvPr/>
        </p:nvSpPr>
        <p:spPr>
          <a:xfrm>
            <a:off x="2922104" y="3401344"/>
            <a:ext cx="980661" cy="527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2E2AAA-8788-4386-9105-531DF536E35A}"/>
              </a:ext>
            </a:extLst>
          </p:cNvPr>
          <p:cNvSpPr/>
          <p:nvPr/>
        </p:nvSpPr>
        <p:spPr>
          <a:xfrm>
            <a:off x="4662696" y="4569695"/>
            <a:ext cx="4057234" cy="1128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EFCEB9-3DD6-4F40-94D7-6B8577CFE213}"/>
              </a:ext>
            </a:extLst>
          </p:cNvPr>
          <p:cNvSpPr txBox="1"/>
          <p:nvPr/>
        </p:nvSpPr>
        <p:spPr>
          <a:xfrm>
            <a:off x="4609363" y="4600013"/>
            <a:ext cx="417227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Notice how the </a:t>
            </a:r>
            <a:r>
              <a:rPr lang="en-US" b="1" i="1" dirty="0">
                <a:solidFill>
                  <a:srgbClr val="0070C0"/>
                </a:solidFill>
              </a:rPr>
              <a:t>relative size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of the </a:t>
            </a:r>
            <a:r>
              <a:rPr lang="en-US" b="1" dirty="0"/>
              <a:t>second peak (analyte) </a:t>
            </a:r>
            <a:r>
              <a:rPr lang="en-US" dirty="0"/>
              <a:t>increases compared to the </a:t>
            </a:r>
            <a:r>
              <a:rPr lang="en-US" b="1" dirty="0"/>
              <a:t>first peak (internal standard)</a:t>
            </a:r>
          </a:p>
        </p:txBody>
      </p:sp>
    </p:spTree>
    <p:extLst>
      <p:ext uri="{BB962C8B-B14F-4D97-AF65-F5344CB8AC3E}">
        <p14:creationId xmlns:p14="http://schemas.microsoft.com/office/powerpoint/2010/main" val="118499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D7E3002-E63D-4E4E-B597-C5BA74B7F0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2364" y="708231"/>
            <a:ext cx="8419272" cy="60299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Let’s see what this looks like in practice: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E42E9F-F94D-4BAB-B59C-BBA060F3DB89}"/>
              </a:ext>
            </a:extLst>
          </p:cNvPr>
          <p:cNvSpPr/>
          <p:nvPr/>
        </p:nvSpPr>
        <p:spPr>
          <a:xfrm>
            <a:off x="2922104" y="1318591"/>
            <a:ext cx="1398105" cy="861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67F302-BC18-474A-9616-1869E9900111}"/>
              </a:ext>
            </a:extLst>
          </p:cNvPr>
          <p:cNvSpPr/>
          <p:nvPr/>
        </p:nvSpPr>
        <p:spPr>
          <a:xfrm>
            <a:off x="5786644" y="1411357"/>
            <a:ext cx="2674869" cy="66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F9061F-6E88-4BC8-B7F6-0E984A52C373}"/>
              </a:ext>
            </a:extLst>
          </p:cNvPr>
          <p:cNvSpPr/>
          <p:nvPr/>
        </p:nvSpPr>
        <p:spPr>
          <a:xfrm>
            <a:off x="1603514" y="3248944"/>
            <a:ext cx="2716696" cy="527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B7B133-E660-4FB6-A7C8-25F58D03146E}"/>
              </a:ext>
            </a:extLst>
          </p:cNvPr>
          <p:cNvSpPr/>
          <p:nvPr/>
        </p:nvSpPr>
        <p:spPr>
          <a:xfrm>
            <a:off x="5744817" y="3321830"/>
            <a:ext cx="2716696" cy="662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410553-835B-4166-AF3C-F236843B6D31}"/>
              </a:ext>
            </a:extLst>
          </p:cNvPr>
          <p:cNvSpPr/>
          <p:nvPr/>
        </p:nvSpPr>
        <p:spPr>
          <a:xfrm>
            <a:off x="1656522" y="5150630"/>
            <a:ext cx="2643810" cy="54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17577F-4086-4319-8FFE-147341FBD980}"/>
              </a:ext>
            </a:extLst>
          </p:cNvPr>
          <p:cNvSpPr/>
          <p:nvPr/>
        </p:nvSpPr>
        <p:spPr>
          <a:xfrm>
            <a:off x="2922104" y="3401344"/>
            <a:ext cx="980661" cy="527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28B44F-44F0-4303-8047-CE75C8A7C054}"/>
              </a:ext>
            </a:extLst>
          </p:cNvPr>
          <p:cNvSpPr txBox="1"/>
          <p:nvPr/>
        </p:nvSpPr>
        <p:spPr>
          <a:xfrm>
            <a:off x="4684644" y="4550465"/>
            <a:ext cx="41722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can calculate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by dividing the area of the substance that we want to quantify by the area of the internal standard: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C55340-A384-4F3D-BA76-F3C4E2879A32}"/>
              </a:ext>
            </a:extLst>
          </p:cNvPr>
          <p:cNvSpPr txBox="1"/>
          <p:nvPr/>
        </p:nvSpPr>
        <p:spPr>
          <a:xfrm>
            <a:off x="7116418" y="6040021"/>
            <a:ext cx="1537252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peak area ratio</a:t>
            </a:r>
          </a:p>
        </p:txBody>
      </p:sp>
    </p:spTree>
    <p:extLst>
      <p:ext uri="{BB962C8B-B14F-4D97-AF65-F5344CB8AC3E}">
        <p14:creationId xmlns:p14="http://schemas.microsoft.com/office/powerpoint/2010/main" val="1874647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D7E3002-E63D-4E4E-B597-C5BA74B7F0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2364" y="708231"/>
            <a:ext cx="8419272" cy="60299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Let’s see what this looks like in practice: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37CDD-0899-47C9-9AC2-59A28B5F1E1D}"/>
              </a:ext>
            </a:extLst>
          </p:cNvPr>
          <p:cNvSpPr txBox="1"/>
          <p:nvPr/>
        </p:nvSpPr>
        <p:spPr>
          <a:xfrm>
            <a:off x="4684644" y="4550465"/>
            <a:ext cx="41722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can calculate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by dividing the area of the substance that we want to quantify by the area of the internal standard: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45F5E-390C-4547-8516-7AA8A6B7E5E4}"/>
              </a:ext>
            </a:extLst>
          </p:cNvPr>
          <p:cNvSpPr/>
          <p:nvPr/>
        </p:nvSpPr>
        <p:spPr>
          <a:xfrm>
            <a:off x="3008243" y="1358707"/>
            <a:ext cx="1225827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1BB76-29B7-4DEF-8DF6-8029EF9FA442}"/>
              </a:ext>
            </a:extLst>
          </p:cNvPr>
          <p:cNvSpPr/>
          <p:nvPr/>
        </p:nvSpPr>
        <p:spPr>
          <a:xfrm>
            <a:off x="5711686" y="1505450"/>
            <a:ext cx="1345097" cy="21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BE7A28-D847-4C2B-A31E-3B0A2AA884E6}"/>
              </a:ext>
            </a:extLst>
          </p:cNvPr>
          <p:cNvSpPr/>
          <p:nvPr/>
        </p:nvSpPr>
        <p:spPr>
          <a:xfrm>
            <a:off x="1577008" y="3326475"/>
            <a:ext cx="1225827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5A8AAF-72ED-467C-822A-2453FA37E27A}"/>
              </a:ext>
            </a:extLst>
          </p:cNvPr>
          <p:cNvSpPr/>
          <p:nvPr/>
        </p:nvSpPr>
        <p:spPr>
          <a:xfrm>
            <a:off x="1603513" y="5192812"/>
            <a:ext cx="1278835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839DA-59FE-4419-9DAA-BA3FD1A154E0}"/>
              </a:ext>
            </a:extLst>
          </p:cNvPr>
          <p:cNvSpPr/>
          <p:nvPr/>
        </p:nvSpPr>
        <p:spPr>
          <a:xfrm>
            <a:off x="5711686" y="3433359"/>
            <a:ext cx="1278835" cy="223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E3CC0E-1BFC-4745-AE37-92E4659384E2}"/>
              </a:ext>
            </a:extLst>
          </p:cNvPr>
          <p:cNvSpPr txBox="1"/>
          <p:nvPr/>
        </p:nvSpPr>
        <p:spPr>
          <a:xfrm>
            <a:off x="2620617" y="1281999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4B964B-1073-4269-92AD-9C255EB706AB}"/>
              </a:ext>
            </a:extLst>
          </p:cNvPr>
          <p:cNvSpPr txBox="1"/>
          <p:nvPr/>
        </p:nvSpPr>
        <p:spPr>
          <a:xfrm>
            <a:off x="1447800" y="3384673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D57ED2-8555-4B5A-8CC8-47AA3112D832}"/>
              </a:ext>
            </a:extLst>
          </p:cNvPr>
          <p:cNvSpPr txBox="1"/>
          <p:nvPr/>
        </p:nvSpPr>
        <p:spPr>
          <a:xfrm>
            <a:off x="5628860" y="1612719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D2ED7A-A4B1-45A2-B2FF-AA0BD871CDCB}"/>
              </a:ext>
            </a:extLst>
          </p:cNvPr>
          <p:cNvSpPr txBox="1"/>
          <p:nvPr/>
        </p:nvSpPr>
        <p:spPr>
          <a:xfrm>
            <a:off x="5575851" y="3547857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F3EA08-2733-4724-9600-14269591BD96}"/>
              </a:ext>
            </a:extLst>
          </p:cNvPr>
          <p:cNvSpPr txBox="1"/>
          <p:nvPr/>
        </p:nvSpPr>
        <p:spPr>
          <a:xfrm>
            <a:off x="1514060" y="5296534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FD40D7-127D-4A2B-96AA-0F43360B8208}"/>
              </a:ext>
            </a:extLst>
          </p:cNvPr>
          <p:cNvSpPr txBox="1"/>
          <p:nvPr/>
        </p:nvSpPr>
        <p:spPr>
          <a:xfrm>
            <a:off x="7116418" y="6040021"/>
            <a:ext cx="1537252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peak area ratio</a:t>
            </a:r>
          </a:p>
        </p:txBody>
      </p:sp>
    </p:spTree>
    <p:extLst>
      <p:ext uri="{BB962C8B-B14F-4D97-AF65-F5344CB8AC3E}">
        <p14:creationId xmlns:p14="http://schemas.microsoft.com/office/powerpoint/2010/main" val="192529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D7E3002-E63D-4E4E-B597-C5BA74B7F0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2364" y="708231"/>
            <a:ext cx="8419272" cy="60299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Let’s see what this looks like in practice: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E4A528-486A-4784-8BE7-5BC0A8712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2154"/>
            <a:ext cx="4041085" cy="13800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24457A-D584-4DDE-B994-E4F2F890E71A}"/>
              </a:ext>
            </a:extLst>
          </p:cNvPr>
          <p:cNvSpPr/>
          <p:nvPr/>
        </p:nvSpPr>
        <p:spPr>
          <a:xfrm>
            <a:off x="2729948" y="1013791"/>
            <a:ext cx="1278835" cy="284922"/>
          </a:xfrm>
          <a:prstGeom prst="rect">
            <a:avLst/>
          </a:prstGeom>
          <a:noFill/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67DD8A-1502-4B0A-B810-AC8E509E0FAF}"/>
              </a:ext>
            </a:extLst>
          </p:cNvPr>
          <p:cNvSpPr/>
          <p:nvPr/>
        </p:nvSpPr>
        <p:spPr>
          <a:xfrm>
            <a:off x="6824870" y="1116334"/>
            <a:ext cx="1278835" cy="284922"/>
          </a:xfrm>
          <a:prstGeom prst="rect">
            <a:avLst/>
          </a:prstGeom>
          <a:noFill/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4BEFCC-331B-4B79-99FD-022EC92ED3A1}"/>
              </a:ext>
            </a:extLst>
          </p:cNvPr>
          <p:cNvSpPr/>
          <p:nvPr/>
        </p:nvSpPr>
        <p:spPr>
          <a:xfrm>
            <a:off x="6824870" y="2998143"/>
            <a:ext cx="1278835" cy="284922"/>
          </a:xfrm>
          <a:prstGeom prst="rect">
            <a:avLst/>
          </a:prstGeom>
          <a:noFill/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16C4B8-E5C5-4A31-BFE9-2C07AD9E57A9}"/>
              </a:ext>
            </a:extLst>
          </p:cNvPr>
          <p:cNvSpPr/>
          <p:nvPr/>
        </p:nvSpPr>
        <p:spPr>
          <a:xfrm>
            <a:off x="2729948" y="2875399"/>
            <a:ext cx="1278835" cy="284922"/>
          </a:xfrm>
          <a:prstGeom prst="rect">
            <a:avLst/>
          </a:prstGeom>
          <a:noFill/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25282A-072E-48C2-88A1-46B630969184}"/>
              </a:ext>
            </a:extLst>
          </p:cNvPr>
          <p:cNvSpPr/>
          <p:nvPr/>
        </p:nvSpPr>
        <p:spPr>
          <a:xfrm>
            <a:off x="2716696" y="4820063"/>
            <a:ext cx="1278835" cy="284922"/>
          </a:xfrm>
          <a:prstGeom prst="rect">
            <a:avLst/>
          </a:prstGeom>
          <a:noFill/>
          <a:ln w="2857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706546-D6BE-4671-9497-DBD77ACCCA45}"/>
              </a:ext>
            </a:extLst>
          </p:cNvPr>
          <p:cNvSpPr txBox="1"/>
          <p:nvPr/>
        </p:nvSpPr>
        <p:spPr>
          <a:xfrm>
            <a:off x="4851629" y="4575963"/>
            <a:ext cx="366289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Notice that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CC00"/>
                </a:solidFill>
              </a:rPr>
              <a:t>percentage</a:t>
            </a:r>
            <a:r>
              <a:rPr lang="en-US" dirty="0"/>
              <a:t> of the analyte are both increasing!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08CCA-D4B3-42D2-937C-67AD28641BD9}"/>
              </a:ext>
            </a:extLst>
          </p:cNvPr>
          <p:cNvSpPr/>
          <p:nvPr/>
        </p:nvSpPr>
        <p:spPr>
          <a:xfrm>
            <a:off x="3008243" y="1358707"/>
            <a:ext cx="1225827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A7A955-5FFF-41D6-A702-99B0FA9E3B2C}"/>
              </a:ext>
            </a:extLst>
          </p:cNvPr>
          <p:cNvSpPr/>
          <p:nvPr/>
        </p:nvSpPr>
        <p:spPr>
          <a:xfrm>
            <a:off x="5711686" y="1505450"/>
            <a:ext cx="1345097" cy="21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475D9F-093C-42AB-9393-D042BCC55ABB}"/>
              </a:ext>
            </a:extLst>
          </p:cNvPr>
          <p:cNvSpPr/>
          <p:nvPr/>
        </p:nvSpPr>
        <p:spPr>
          <a:xfrm>
            <a:off x="1577008" y="3326475"/>
            <a:ext cx="1225827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F2B2F0-AC30-4357-83ED-583761C1FA48}"/>
              </a:ext>
            </a:extLst>
          </p:cNvPr>
          <p:cNvSpPr/>
          <p:nvPr/>
        </p:nvSpPr>
        <p:spPr>
          <a:xfrm>
            <a:off x="1603513" y="5192812"/>
            <a:ext cx="1278835" cy="2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39306C-67BC-43FA-B53A-C889FC33DE22}"/>
              </a:ext>
            </a:extLst>
          </p:cNvPr>
          <p:cNvSpPr/>
          <p:nvPr/>
        </p:nvSpPr>
        <p:spPr>
          <a:xfrm>
            <a:off x="5711686" y="3433359"/>
            <a:ext cx="1278835" cy="223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336D1D-B2AA-44D2-9A13-245801BA3771}"/>
              </a:ext>
            </a:extLst>
          </p:cNvPr>
          <p:cNvSpPr txBox="1"/>
          <p:nvPr/>
        </p:nvSpPr>
        <p:spPr>
          <a:xfrm>
            <a:off x="2620617" y="1281999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CBEF2E-6D5C-44E1-824C-8EADA8C19415}"/>
              </a:ext>
            </a:extLst>
          </p:cNvPr>
          <p:cNvSpPr txBox="1"/>
          <p:nvPr/>
        </p:nvSpPr>
        <p:spPr>
          <a:xfrm>
            <a:off x="1447800" y="3384673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FD0F35-58BB-4132-B675-3986710B35D9}"/>
              </a:ext>
            </a:extLst>
          </p:cNvPr>
          <p:cNvSpPr txBox="1"/>
          <p:nvPr/>
        </p:nvSpPr>
        <p:spPr>
          <a:xfrm>
            <a:off x="5628860" y="1612719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F775F5-9CAF-49E0-A78B-F127D3B044BB}"/>
              </a:ext>
            </a:extLst>
          </p:cNvPr>
          <p:cNvSpPr txBox="1"/>
          <p:nvPr/>
        </p:nvSpPr>
        <p:spPr>
          <a:xfrm>
            <a:off x="5575851" y="3547857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64B66C-D280-48AC-A24D-828392FCB3D1}"/>
              </a:ext>
            </a:extLst>
          </p:cNvPr>
          <p:cNvSpPr txBox="1"/>
          <p:nvPr/>
        </p:nvSpPr>
        <p:spPr>
          <a:xfrm>
            <a:off x="1514060" y="5296534"/>
            <a:ext cx="16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Peak area ratio: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5546C6-0A33-41EF-9360-9CC61B65151C}"/>
              </a:ext>
            </a:extLst>
          </p:cNvPr>
          <p:cNvSpPr txBox="1"/>
          <p:nvPr/>
        </p:nvSpPr>
        <p:spPr>
          <a:xfrm>
            <a:off x="7116418" y="6040021"/>
            <a:ext cx="1537252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peak area ratio</a:t>
            </a:r>
          </a:p>
        </p:txBody>
      </p:sp>
    </p:spTree>
    <p:extLst>
      <p:ext uri="{BB962C8B-B14F-4D97-AF65-F5344CB8AC3E}">
        <p14:creationId xmlns:p14="http://schemas.microsoft.com/office/powerpoint/2010/main" val="92154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69705-ADD1-4C04-8D62-30FD98B2194A}"/>
              </a:ext>
            </a:extLst>
          </p:cNvPr>
          <p:cNvSpPr txBox="1"/>
          <p:nvPr/>
        </p:nvSpPr>
        <p:spPr>
          <a:xfrm>
            <a:off x="569844" y="1076465"/>
            <a:ext cx="818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the analyte to the internal standard increases with the 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dirty="0"/>
              <a:t> of the analyte in the mixture, we can determine their </a:t>
            </a:r>
            <a:r>
              <a:rPr lang="en-US" b="1" i="1" dirty="0">
                <a:solidFill>
                  <a:srgbClr val="FF0000"/>
                </a:solidFill>
              </a:rPr>
              <a:t>linear relationship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531704" y="184911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531704" y="2495441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503F60-3E5F-4EA8-8A23-8874D35DE923}"/>
              </a:ext>
            </a:extLst>
          </p:cNvPr>
          <p:cNvSpPr txBox="1"/>
          <p:nvPr/>
        </p:nvSpPr>
        <p:spPr>
          <a:xfrm>
            <a:off x="3531704" y="3141772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  <a:r>
              <a:rPr lang="en-US" i="1" dirty="0"/>
              <a:t> </a:t>
            </a:r>
            <a:r>
              <a:rPr lang="en-US" dirty="0"/>
              <a:t>is the slope (change in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with increase in 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dirty="0"/>
              <a:t> of analyte)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33B34-3C5A-4615-BB97-6B83BA409729}"/>
              </a:ext>
            </a:extLst>
          </p:cNvPr>
          <p:cNvSpPr txBox="1"/>
          <p:nvPr/>
        </p:nvSpPr>
        <p:spPr>
          <a:xfrm>
            <a:off x="3531704" y="3788103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r>
              <a:rPr lang="en-US" i="1" dirty="0"/>
              <a:t> </a:t>
            </a:r>
            <a:r>
              <a:rPr lang="en-US" dirty="0"/>
              <a:t>is the x-intercept, which usually is attributed to background signal</a:t>
            </a:r>
            <a:endParaRPr lang="en-US" b="1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901148" y="2698836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001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26438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Why is it useful to quantify the substances in a mixture?</a:t>
            </a:r>
          </a:p>
        </p:txBody>
      </p:sp>
    </p:spTree>
    <p:extLst>
      <p:ext uri="{BB962C8B-B14F-4D97-AF65-F5344CB8AC3E}">
        <p14:creationId xmlns:p14="http://schemas.microsoft.com/office/powerpoint/2010/main" val="131546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69705-ADD1-4C04-8D62-30FD98B2194A}"/>
              </a:ext>
            </a:extLst>
          </p:cNvPr>
          <p:cNvSpPr txBox="1"/>
          <p:nvPr/>
        </p:nvSpPr>
        <p:spPr>
          <a:xfrm>
            <a:off x="569844" y="1076465"/>
            <a:ext cx="818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the analyte to the internal standard increases with the 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dirty="0"/>
              <a:t> of the analyte in the mixture, we can determine their </a:t>
            </a:r>
            <a:r>
              <a:rPr lang="en-US" b="1" i="1" dirty="0">
                <a:solidFill>
                  <a:srgbClr val="FF0000"/>
                </a:solidFill>
              </a:rPr>
              <a:t>linear relationship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531704" y="184911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531704" y="2495441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503F60-3E5F-4EA8-8A23-8874D35DE923}"/>
              </a:ext>
            </a:extLst>
          </p:cNvPr>
          <p:cNvSpPr txBox="1"/>
          <p:nvPr/>
        </p:nvSpPr>
        <p:spPr>
          <a:xfrm>
            <a:off x="3531704" y="3141772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  <a:r>
              <a:rPr lang="en-US" i="1" dirty="0"/>
              <a:t> </a:t>
            </a:r>
            <a:r>
              <a:rPr lang="en-US" dirty="0"/>
              <a:t>is the slope (change in 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with increase in 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dirty="0"/>
              <a:t> of analyte)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33B34-3C5A-4615-BB97-6B83BA409729}"/>
              </a:ext>
            </a:extLst>
          </p:cNvPr>
          <p:cNvSpPr txBox="1"/>
          <p:nvPr/>
        </p:nvSpPr>
        <p:spPr>
          <a:xfrm>
            <a:off x="3531704" y="3788103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r>
              <a:rPr lang="en-US" i="1" dirty="0"/>
              <a:t> </a:t>
            </a:r>
            <a:r>
              <a:rPr lang="en-US" dirty="0"/>
              <a:t>is the x-intercept, which usually is attributed to background signal</a:t>
            </a:r>
            <a:endParaRPr lang="en-US" b="1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901148" y="2698836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7B88697-1344-48C3-8ADF-C71D13610033}"/>
              </a:ext>
            </a:extLst>
          </p:cNvPr>
          <p:cNvSpPr txBox="1"/>
          <p:nvPr/>
        </p:nvSpPr>
        <p:spPr>
          <a:xfrm>
            <a:off x="569844" y="4992482"/>
            <a:ext cx="818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know five different </a:t>
            </a:r>
            <a:r>
              <a:rPr lang="en-US" b="1" i="1" dirty="0">
                <a:solidFill>
                  <a:srgbClr val="0070C0"/>
                </a:solidFill>
              </a:rPr>
              <a:t>peak area ratios </a:t>
            </a:r>
            <a:r>
              <a:rPr lang="en-US" dirty="0"/>
              <a:t>based on five different </a:t>
            </a:r>
            <a:r>
              <a:rPr lang="en-US" b="1" i="1" dirty="0">
                <a:solidFill>
                  <a:srgbClr val="00B050"/>
                </a:solidFill>
              </a:rPr>
              <a:t>percentages </a:t>
            </a:r>
            <a:r>
              <a:rPr lang="en-US" dirty="0"/>
              <a:t>of analyte, which means we know five different sets of </a:t>
            </a:r>
            <a:r>
              <a:rPr lang="en-US" i="1" dirty="0"/>
              <a:t>x- </a:t>
            </a:r>
            <a:r>
              <a:rPr lang="en-US" dirty="0"/>
              <a:t>and </a:t>
            </a:r>
            <a:r>
              <a:rPr lang="en-US" i="1" dirty="0"/>
              <a:t>y-coordinates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9101AE-8E1A-4B82-8D14-56563223FEBF}"/>
              </a:ext>
            </a:extLst>
          </p:cNvPr>
          <p:cNvSpPr txBox="1"/>
          <p:nvPr/>
        </p:nvSpPr>
        <p:spPr>
          <a:xfrm>
            <a:off x="569844" y="5765127"/>
            <a:ext cx="81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can now calculate their </a:t>
            </a:r>
            <a:r>
              <a:rPr lang="en-US" b="1" i="1" dirty="0">
                <a:solidFill>
                  <a:srgbClr val="FF0000"/>
                </a:solidFill>
              </a:rPr>
              <a:t>linear relationship </a:t>
            </a:r>
            <a:r>
              <a:rPr lang="en-US" dirty="0"/>
              <a:t>to make a </a:t>
            </a:r>
            <a:r>
              <a:rPr lang="en-US" b="1" i="1" dirty="0">
                <a:solidFill>
                  <a:srgbClr val="FF0000"/>
                </a:solidFill>
              </a:rPr>
              <a:t>calibration curve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10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425687" y="1009729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425687" y="165606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689113" y="1166733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E23205-55E1-4D01-8C14-BAAB2FC16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26970"/>
              </p:ext>
            </p:extLst>
          </p:nvPr>
        </p:nvGraphicFramePr>
        <p:xfrm>
          <a:off x="742121" y="2551156"/>
          <a:ext cx="362447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2235">
                  <a:extLst>
                    <a:ext uri="{9D8B030D-6E8A-4147-A177-3AD203B41FA5}">
                      <a16:colId xmlns:a16="http://schemas.microsoft.com/office/drawing/2014/main" val="4225315000"/>
                    </a:ext>
                  </a:extLst>
                </a:gridCol>
                <a:gridCol w="1812235">
                  <a:extLst>
                    <a:ext uri="{9D8B030D-6E8A-4147-A177-3AD203B41FA5}">
                      <a16:colId xmlns:a16="http://schemas.microsoft.com/office/drawing/2014/main" val="429207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Percentage of analyte 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Peak area </a:t>
                      </a:r>
                      <a:br>
                        <a:rPr lang="en-US" b="1" dirty="0"/>
                      </a:br>
                      <a:r>
                        <a:rPr lang="en-US" b="1" dirty="0"/>
                        <a:t>ratio (y)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8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09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89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79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1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45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425687" y="1009729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425687" y="165606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689113" y="1166733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E23205-55E1-4D01-8C14-BAAB2FC16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31314"/>
              </p:ext>
            </p:extLst>
          </p:nvPr>
        </p:nvGraphicFramePr>
        <p:xfrm>
          <a:off x="742121" y="2551156"/>
          <a:ext cx="362447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2235">
                  <a:extLst>
                    <a:ext uri="{9D8B030D-6E8A-4147-A177-3AD203B41FA5}">
                      <a16:colId xmlns:a16="http://schemas.microsoft.com/office/drawing/2014/main" val="4225315000"/>
                    </a:ext>
                  </a:extLst>
                </a:gridCol>
                <a:gridCol w="1812235">
                  <a:extLst>
                    <a:ext uri="{9D8B030D-6E8A-4147-A177-3AD203B41FA5}">
                      <a16:colId xmlns:a16="http://schemas.microsoft.com/office/drawing/2014/main" val="429207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Percentage of analyte 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Peak area </a:t>
                      </a:r>
                      <a:br>
                        <a:rPr lang="en-US" b="1" dirty="0"/>
                      </a:br>
                      <a:r>
                        <a:rPr lang="en-US" b="1" dirty="0"/>
                        <a:t>ratio (y)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8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09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89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79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1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456513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23363618-BC74-4C27-B7F0-D52DC1AC50C9}"/>
              </a:ext>
            </a:extLst>
          </p:cNvPr>
          <p:cNvGrpSpPr/>
          <p:nvPr/>
        </p:nvGrpSpPr>
        <p:grpSpPr>
          <a:xfrm>
            <a:off x="4572000" y="2284375"/>
            <a:ext cx="3955774" cy="3162967"/>
            <a:chOff x="4572000" y="2284375"/>
            <a:chExt cx="3955774" cy="316296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04DDDDE-AB35-49AF-A8FA-5BBBDB706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2284375"/>
              <a:ext cx="3955774" cy="316296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A349AD1-7D64-44B8-B0B0-0B490CD42FE3}"/>
                </a:ext>
              </a:extLst>
            </p:cNvPr>
            <p:cNvSpPr txBox="1"/>
            <p:nvPr/>
          </p:nvSpPr>
          <p:spPr>
            <a:xfrm rot="16200000">
              <a:off x="3763618" y="3720978"/>
              <a:ext cx="21799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Peak Area Ratio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7217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425687" y="1009729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425687" y="165606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689113" y="1166733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E23205-55E1-4D01-8C14-BAAB2FC16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67665"/>
              </p:ext>
            </p:extLst>
          </p:nvPr>
        </p:nvGraphicFramePr>
        <p:xfrm>
          <a:off x="742121" y="2551156"/>
          <a:ext cx="362447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2235">
                  <a:extLst>
                    <a:ext uri="{9D8B030D-6E8A-4147-A177-3AD203B41FA5}">
                      <a16:colId xmlns:a16="http://schemas.microsoft.com/office/drawing/2014/main" val="4225315000"/>
                    </a:ext>
                  </a:extLst>
                </a:gridCol>
                <a:gridCol w="1812235">
                  <a:extLst>
                    <a:ext uri="{9D8B030D-6E8A-4147-A177-3AD203B41FA5}">
                      <a16:colId xmlns:a16="http://schemas.microsoft.com/office/drawing/2014/main" val="429207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Percentage of analyte 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Peak area </a:t>
                      </a:r>
                      <a:br>
                        <a:rPr lang="en-US" b="1" dirty="0"/>
                      </a:br>
                      <a:r>
                        <a:rPr lang="en-US" b="1" dirty="0"/>
                        <a:t>ratio (y)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8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09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89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79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1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4565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472BE6-BEA1-4EE6-98CB-ED0C16DA14F0}"/>
              </a:ext>
            </a:extLst>
          </p:cNvPr>
          <p:cNvSpPr txBox="1"/>
          <p:nvPr/>
        </p:nvSpPr>
        <p:spPr>
          <a:xfrm>
            <a:off x="775250" y="5525105"/>
            <a:ext cx="7752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every time we know the peak area ratio of the analyte peak to the internal standard peak, we can calculate the percentage based on the </a:t>
            </a:r>
            <a:r>
              <a:rPr lang="en-US" b="1" i="1" dirty="0">
                <a:solidFill>
                  <a:srgbClr val="FF0000"/>
                </a:solidFill>
              </a:rPr>
              <a:t>linear equation</a:t>
            </a:r>
            <a:r>
              <a:rPr lang="en-US" dirty="0"/>
              <a:t>!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26FA-B2A3-4142-877E-D0341A6BFEAB}"/>
              </a:ext>
            </a:extLst>
          </p:cNvPr>
          <p:cNvSpPr txBox="1"/>
          <p:nvPr/>
        </p:nvSpPr>
        <p:spPr>
          <a:xfrm>
            <a:off x="775250" y="6232879"/>
            <a:ext cx="775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linear equation </a:t>
            </a:r>
            <a:r>
              <a:rPr lang="en-US" b="1" dirty="0"/>
              <a:t>is called the </a:t>
            </a:r>
            <a:r>
              <a:rPr lang="en-US" b="1" i="1" dirty="0">
                <a:solidFill>
                  <a:srgbClr val="FF0000"/>
                </a:solidFill>
              </a:rPr>
              <a:t>calibration curve</a:t>
            </a:r>
            <a:r>
              <a:rPr lang="en-US" b="1" dirty="0"/>
              <a:t>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CA1537-BED7-4528-A248-A2DE284625FD}"/>
              </a:ext>
            </a:extLst>
          </p:cNvPr>
          <p:cNvGrpSpPr/>
          <p:nvPr/>
        </p:nvGrpSpPr>
        <p:grpSpPr>
          <a:xfrm>
            <a:off x="4572000" y="2284375"/>
            <a:ext cx="3955774" cy="3162967"/>
            <a:chOff x="4572000" y="2284375"/>
            <a:chExt cx="3955774" cy="316296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98E6680-FAA2-4400-859C-094DB5F4E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2284375"/>
              <a:ext cx="3955774" cy="316296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AC2C9C-A0B0-418A-9017-DA4EC6561EDB}"/>
                </a:ext>
              </a:extLst>
            </p:cNvPr>
            <p:cNvSpPr txBox="1"/>
            <p:nvPr/>
          </p:nvSpPr>
          <p:spPr>
            <a:xfrm rot="16200000">
              <a:off x="3763618" y="3720978"/>
              <a:ext cx="21799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Peak Area Ratio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5437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Constructing a calibration curve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82FD5-62D1-4FF9-B19B-34EC3563D8B7}"/>
              </a:ext>
            </a:extLst>
          </p:cNvPr>
          <p:cNvSpPr txBox="1"/>
          <p:nvPr/>
        </p:nvSpPr>
        <p:spPr>
          <a:xfrm>
            <a:off x="3425687" y="1009729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i="1" dirty="0"/>
              <a:t> </a:t>
            </a:r>
            <a:r>
              <a:rPr lang="en-US" dirty="0"/>
              <a:t>is the dependent variable (</a:t>
            </a:r>
            <a:r>
              <a:rPr lang="en-US" b="1" i="1" dirty="0">
                <a:solidFill>
                  <a:srgbClr val="0070C0"/>
                </a:solidFill>
              </a:rPr>
              <a:t>peak area ratio </a:t>
            </a:r>
            <a:r>
              <a:rPr lang="en-US" dirty="0"/>
              <a:t>of analyte to internal standard peak)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6D3B3-CC58-47DA-8D83-28F091F80A72}"/>
              </a:ext>
            </a:extLst>
          </p:cNvPr>
          <p:cNvSpPr txBox="1"/>
          <p:nvPr/>
        </p:nvSpPr>
        <p:spPr>
          <a:xfrm>
            <a:off x="3425687" y="1656060"/>
            <a:ext cx="522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is the independent variable (</a:t>
            </a:r>
            <a:r>
              <a:rPr lang="en-US" b="1" i="1" dirty="0">
                <a:solidFill>
                  <a:srgbClr val="00B050"/>
                </a:solidFill>
              </a:rPr>
              <a:t>percentage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of analyte in the mixture)</a:t>
            </a:r>
            <a:endParaRPr lang="en-US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CC8644-6D45-479E-ABC4-F2BE73184E50}"/>
              </a:ext>
            </a:extLst>
          </p:cNvPr>
          <p:cNvGrpSpPr/>
          <p:nvPr/>
        </p:nvGrpSpPr>
        <p:grpSpPr>
          <a:xfrm>
            <a:off x="689113" y="1166733"/>
            <a:ext cx="1934817" cy="642730"/>
            <a:chOff x="834887" y="2266122"/>
            <a:chExt cx="1934817" cy="642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/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A2000F8E-C52D-46EF-B82B-6905F704C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792" y="2386117"/>
                  <a:ext cx="1609543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4167" r="-41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D63982-19E1-461F-9FBA-E8CC38DFB3A9}"/>
                </a:ext>
              </a:extLst>
            </p:cNvPr>
            <p:cNvSpPr/>
            <p:nvPr/>
          </p:nvSpPr>
          <p:spPr>
            <a:xfrm>
              <a:off x="834887" y="2266122"/>
              <a:ext cx="1934817" cy="6427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E23205-55E1-4D01-8C14-BAAB2FC16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65157"/>
              </p:ext>
            </p:extLst>
          </p:nvPr>
        </p:nvGraphicFramePr>
        <p:xfrm>
          <a:off x="742121" y="2551156"/>
          <a:ext cx="362447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2235">
                  <a:extLst>
                    <a:ext uri="{9D8B030D-6E8A-4147-A177-3AD203B41FA5}">
                      <a16:colId xmlns:a16="http://schemas.microsoft.com/office/drawing/2014/main" val="4225315000"/>
                    </a:ext>
                  </a:extLst>
                </a:gridCol>
                <a:gridCol w="1812235">
                  <a:extLst>
                    <a:ext uri="{9D8B030D-6E8A-4147-A177-3AD203B41FA5}">
                      <a16:colId xmlns:a16="http://schemas.microsoft.com/office/drawing/2014/main" val="429207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Percentage of analyte 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Peak area </a:t>
                      </a:r>
                      <a:br>
                        <a:rPr lang="en-US" b="1" dirty="0"/>
                      </a:br>
                      <a:r>
                        <a:rPr lang="en-US" b="1" dirty="0"/>
                        <a:t>ratio (y)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8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09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89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79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1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4565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B7B107C-6B38-4179-91F0-1DF6B2A5AB1F}"/>
              </a:ext>
            </a:extLst>
          </p:cNvPr>
          <p:cNvSpPr txBox="1"/>
          <p:nvPr/>
        </p:nvSpPr>
        <p:spPr>
          <a:xfrm>
            <a:off x="397564" y="5631120"/>
            <a:ext cx="8474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A separate calibration curve has to be constructed for </a:t>
            </a:r>
            <a:r>
              <a:rPr lang="en-US" b="1" i="1" dirty="0"/>
              <a:t>each</a:t>
            </a:r>
            <a:r>
              <a:rPr lang="en-US" dirty="0"/>
              <a:t> </a:t>
            </a:r>
            <a:r>
              <a:rPr lang="en-US" b="1" i="1" dirty="0"/>
              <a:t>analyte</a:t>
            </a:r>
            <a:r>
              <a:rPr lang="en-US" dirty="0"/>
              <a:t> that you want to quantify in a mixture, and a new calibration curve must be constructed every time you change the instrument, the internal standard, or the experiment method…</a:t>
            </a:r>
            <a:endParaRPr lang="en-US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8D4F98-7975-46DF-A0A5-4549E6AD428F}"/>
              </a:ext>
            </a:extLst>
          </p:cNvPr>
          <p:cNvGrpSpPr/>
          <p:nvPr/>
        </p:nvGrpSpPr>
        <p:grpSpPr>
          <a:xfrm>
            <a:off x="4572000" y="2284375"/>
            <a:ext cx="3955774" cy="3162967"/>
            <a:chOff x="4572000" y="2284375"/>
            <a:chExt cx="3955774" cy="316296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A8CCB9A-546A-40C7-A5FA-D521D8209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2284375"/>
              <a:ext cx="3955774" cy="316296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7B52FC-DB14-4AE6-81CA-1D2CC3D58891}"/>
                </a:ext>
              </a:extLst>
            </p:cNvPr>
            <p:cNvSpPr txBox="1"/>
            <p:nvPr/>
          </p:nvSpPr>
          <p:spPr>
            <a:xfrm rot="16200000">
              <a:off x="3763618" y="3720978"/>
              <a:ext cx="21799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Peak Area Ratio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060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CE76BB1-116E-49CF-B8D4-2845E8366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6" y="1586256"/>
            <a:ext cx="8943975" cy="26955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57BD65-14AA-40B4-B12F-FDBC6A3C7E69}"/>
              </a:ext>
            </a:extLst>
          </p:cNvPr>
          <p:cNvSpPr txBox="1"/>
          <p:nvPr/>
        </p:nvSpPr>
        <p:spPr>
          <a:xfrm>
            <a:off x="812056" y="4182440"/>
            <a:ext cx="161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“Blueberry oil”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DB4F-803D-4B91-97E5-70F4139D91BD}"/>
              </a:ext>
            </a:extLst>
          </p:cNvPr>
          <p:cNvSpPr txBox="1"/>
          <p:nvPr/>
        </p:nvSpPr>
        <p:spPr>
          <a:xfrm>
            <a:off x="3849660" y="418244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“Banana oil”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CC81A-AB55-4F3C-B0A1-95A50A1EA5AE}"/>
              </a:ext>
            </a:extLst>
          </p:cNvPr>
          <p:cNvSpPr txBox="1"/>
          <p:nvPr/>
        </p:nvSpPr>
        <p:spPr>
          <a:xfrm>
            <a:off x="6668230" y="4182440"/>
            <a:ext cx="185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“Cough syrup oil”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Today’s experiment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E18E6-3BF8-4B83-AA7C-9986CDAFA4F6}"/>
              </a:ext>
            </a:extLst>
          </p:cNvPr>
          <p:cNvSpPr txBox="1"/>
          <p:nvPr/>
        </p:nvSpPr>
        <p:spPr>
          <a:xfrm>
            <a:off x="404190" y="867853"/>
            <a:ext cx="84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you will make a hypothesis on both the </a:t>
            </a:r>
            <a:r>
              <a:rPr lang="en-US" b="1" dirty="0"/>
              <a:t>identity</a:t>
            </a:r>
            <a:r>
              <a:rPr lang="en-US" dirty="0"/>
              <a:t> and </a:t>
            </a:r>
            <a:r>
              <a:rPr lang="en-US" b="1" dirty="0"/>
              <a:t>amounts</a:t>
            </a:r>
            <a:r>
              <a:rPr lang="en-US" dirty="0"/>
              <a:t> of each substance in Mixture B and test your hypothesis using the gas chromatographs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E9AB0-E22D-495C-A7EB-F98D516A082A}"/>
              </a:ext>
            </a:extLst>
          </p:cNvPr>
          <p:cNvSpPr txBox="1"/>
          <p:nvPr/>
        </p:nvSpPr>
        <p:spPr>
          <a:xfrm>
            <a:off x="1154531" y="4887639"/>
            <a:ext cx="678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identity</a:t>
            </a:r>
            <a:r>
              <a:rPr lang="en-US" i="1" dirty="0"/>
              <a:t> of each substance in the mixture?</a:t>
            </a:r>
          </a:p>
        </p:txBody>
      </p:sp>
    </p:spTree>
    <p:extLst>
      <p:ext uri="{BB962C8B-B14F-4D97-AF65-F5344CB8AC3E}">
        <p14:creationId xmlns:p14="http://schemas.microsoft.com/office/powerpoint/2010/main" val="2102128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CE76BB1-116E-49CF-B8D4-2845E8366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6" y="1586256"/>
            <a:ext cx="8943975" cy="26955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57BD65-14AA-40B4-B12F-FDBC6A3C7E69}"/>
              </a:ext>
            </a:extLst>
          </p:cNvPr>
          <p:cNvSpPr txBox="1"/>
          <p:nvPr/>
        </p:nvSpPr>
        <p:spPr>
          <a:xfrm>
            <a:off x="812056" y="4182440"/>
            <a:ext cx="161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“Blueberry oil”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DB4F-803D-4B91-97E5-70F4139D91BD}"/>
              </a:ext>
            </a:extLst>
          </p:cNvPr>
          <p:cNvSpPr txBox="1"/>
          <p:nvPr/>
        </p:nvSpPr>
        <p:spPr>
          <a:xfrm>
            <a:off x="3849660" y="418244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“Banana oil”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CC81A-AB55-4F3C-B0A1-95A50A1EA5AE}"/>
              </a:ext>
            </a:extLst>
          </p:cNvPr>
          <p:cNvSpPr txBox="1"/>
          <p:nvPr/>
        </p:nvSpPr>
        <p:spPr>
          <a:xfrm>
            <a:off x="6668230" y="4182440"/>
            <a:ext cx="185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“Cough syrup oil”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Today’s experiment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E18E6-3BF8-4B83-AA7C-9986CDAFA4F6}"/>
              </a:ext>
            </a:extLst>
          </p:cNvPr>
          <p:cNvSpPr txBox="1"/>
          <p:nvPr/>
        </p:nvSpPr>
        <p:spPr>
          <a:xfrm>
            <a:off x="404190" y="867853"/>
            <a:ext cx="84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you will make a hypothesis on both the </a:t>
            </a:r>
            <a:r>
              <a:rPr lang="en-US" b="1" dirty="0"/>
              <a:t>identity</a:t>
            </a:r>
            <a:r>
              <a:rPr lang="en-US" dirty="0"/>
              <a:t> and </a:t>
            </a:r>
            <a:r>
              <a:rPr lang="en-US" b="1" dirty="0"/>
              <a:t>amounts</a:t>
            </a:r>
            <a:r>
              <a:rPr lang="en-US" dirty="0"/>
              <a:t> of each substance in Mixture B and test your hypothesis using the gas chromatographs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E9AB0-E22D-495C-A7EB-F98D516A082A}"/>
              </a:ext>
            </a:extLst>
          </p:cNvPr>
          <p:cNvSpPr txBox="1"/>
          <p:nvPr/>
        </p:nvSpPr>
        <p:spPr>
          <a:xfrm>
            <a:off x="1154531" y="4887639"/>
            <a:ext cx="678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identity</a:t>
            </a:r>
            <a:r>
              <a:rPr lang="en-US" i="1" dirty="0"/>
              <a:t> of each substance in the mixture?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CE879-2A62-4A33-87CA-44680B068797}"/>
              </a:ext>
            </a:extLst>
          </p:cNvPr>
          <p:cNvSpPr txBox="1"/>
          <p:nvPr/>
        </p:nvSpPr>
        <p:spPr>
          <a:xfrm>
            <a:off x="818605" y="5256971"/>
            <a:ext cx="753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smelling the mixture and looking at the retention times in the chromatogram</a:t>
            </a:r>
          </a:p>
        </p:txBody>
      </p:sp>
    </p:spTree>
    <p:extLst>
      <p:ext uri="{BB962C8B-B14F-4D97-AF65-F5344CB8AC3E}">
        <p14:creationId xmlns:p14="http://schemas.microsoft.com/office/powerpoint/2010/main" val="4135191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CE76BB1-116E-49CF-B8D4-2845E8366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6" y="1586256"/>
            <a:ext cx="8943975" cy="26955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57BD65-14AA-40B4-B12F-FDBC6A3C7E69}"/>
              </a:ext>
            </a:extLst>
          </p:cNvPr>
          <p:cNvSpPr txBox="1"/>
          <p:nvPr/>
        </p:nvSpPr>
        <p:spPr>
          <a:xfrm>
            <a:off x="812056" y="4182440"/>
            <a:ext cx="161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“Blueberry oil”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DB4F-803D-4B91-97E5-70F4139D91BD}"/>
              </a:ext>
            </a:extLst>
          </p:cNvPr>
          <p:cNvSpPr txBox="1"/>
          <p:nvPr/>
        </p:nvSpPr>
        <p:spPr>
          <a:xfrm>
            <a:off x="3849660" y="418244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“Banana oil”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CC81A-AB55-4F3C-B0A1-95A50A1EA5AE}"/>
              </a:ext>
            </a:extLst>
          </p:cNvPr>
          <p:cNvSpPr txBox="1"/>
          <p:nvPr/>
        </p:nvSpPr>
        <p:spPr>
          <a:xfrm>
            <a:off x="6668230" y="4182440"/>
            <a:ext cx="185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“Cough syrup oil”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Today’s experiment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E18E6-3BF8-4B83-AA7C-9986CDAFA4F6}"/>
              </a:ext>
            </a:extLst>
          </p:cNvPr>
          <p:cNvSpPr txBox="1"/>
          <p:nvPr/>
        </p:nvSpPr>
        <p:spPr>
          <a:xfrm>
            <a:off x="404190" y="867853"/>
            <a:ext cx="84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you will make a hypothesis on both the </a:t>
            </a:r>
            <a:r>
              <a:rPr lang="en-US" b="1" dirty="0"/>
              <a:t>identity</a:t>
            </a:r>
            <a:r>
              <a:rPr lang="en-US" dirty="0"/>
              <a:t> and </a:t>
            </a:r>
            <a:r>
              <a:rPr lang="en-US" b="1" dirty="0"/>
              <a:t>amounts</a:t>
            </a:r>
            <a:r>
              <a:rPr lang="en-US" dirty="0"/>
              <a:t> of each substance in Mixture B and test your hypothesis using the gas chromatographs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E9AB0-E22D-495C-A7EB-F98D516A082A}"/>
              </a:ext>
            </a:extLst>
          </p:cNvPr>
          <p:cNvSpPr txBox="1"/>
          <p:nvPr/>
        </p:nvSpPr>
        <p:spPr>
          <a:xfrm>
            <a:off x="1154531" y="4887639"/>
            <a:ext cx="678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identity</a:t>
            </a:r>
            <a:r>
              <a:rPr lang="en-US" i="1" dirty="0"/>
              <a:t> of each substance in the mixture?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CE879-2A62-4A33-87CA-44680B068797}"/>
              </a:ext>
            </a:extLst>
          </p:cNvPr>
          <p:cNvSpPr txBox="1"/>
          <p:nvPr/>
        </p:nvSpPr>
        <p:spPr>
          <a:xfrm>
            <a:off x="818605" y="5256971"/>
            <a:ext cx="753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smelling the mixture and looking at the retention times in the chromatogram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6F4C6-B327-4015-B184-734D3AE91DB0}"/>
              </a:ext>
            </a:extLst>
          </p:cNvPr>
          <p:cNvSpPr txBox="1"/>
          <p:nvPr/>
        </p:nvSpPr>
        <p:spPr>
          <a:xfrm>
            <a:off x="1139655" y="5678113"/>
            <a:ext cx="679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quantity</a:t>
            </a:r>
            <a:r>
              <a:rPr lang="en-US" i="1" dirty="0"/>
              <a:t> of each substance in the mixture?</a:t>
            </a:r>
          </a:p>
        </p:txBody>
      </p:sp>
    </p:spTree>
    <p:extLst>
      <p:ext uri="{BB962C8B-B14F-4D97-AF65-F5344CB8AC3E}">
        <p14:creationId xmlns:p14="http://schemas.microsoft.com/office/powerpoint/2010/main" val="3390322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CE76BB1-116E-49CF-B8D4-2845E8366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6" y="1586256"/>
            <a:ext cx="8943975" cy="26955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57BD65-14AA-40B4-B12F-FDBC6A3C7E69}"/>
              </a:ext>
            </a:extLst>
          </p:cNvPr>
          <p:cNvSpPr txBox="1"/>
          <p:nvPr/>
        </p:nvSpPr>
        <p:spPr>
          <a:xfrm>
            <a:off x="812056" y="4182440"/>
            <a:ext cx="161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“Blueberry oil”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DB4F-803D-4B91-97E5-70F4139D91BD}"/>
              </a:ext>
            </a:extLst>
          </p:cNvPr>
          <p:cNvSpPr txBox="1"/>
          <p:nvPr/>
        </p:nvSpPr>
        <p:spPr>
          <a:xfrm>
            <a:off x="3849660" y="418244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“Banana oil”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CC81A-AB55-4F3C-B0A1-95A50A1EA5AE}"/>
              </a:ext>
            </a:extLst>
          </p:cNvPr>
          <p:cNvSpPr txBox="1"/>
          <p:nvPr/>
        </p:nvSpPr>
        <p:spPr>
          <a:xfrm>
            <a:off x="6668230" y="4182440"/>
            <a:ext cx="185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“Cough syrup oil”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Today’s experiment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E18E6-3BF8-4B83-AA7C-9986CDAFA4F6}"/>
              </a:ext>
            </a:extLst>
          </p:cNvPr>
          <p:cNvSpPr txBox="1"/>
          <p:nvPr/>
        </p:nvSpPr>
        <p:spPr>
          <a:xfrm>
            <a:off x="404190" y="867853"/>
            <a:ext cx="84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you will make a hypothesis on both the </a:t>
            </a:r>
            <a:r>
              <a:rPr lang="en-US" b="1" dirty="0"/>
              <a:t>identity</a:t>
            </a:r>
            <a:r>
              <a:rPr lang="en-US" dirty="0"/>
              <a:t> and </a:t>
            </a:r>
            <a:r>
              <a:rPr lang="en-US" b="1" dirty="0"/>
              <a:t>amounts</a:t>
            </a:r>
            <a:r>
              <a:rPr lang="en-US" dirty="0"/>
              <a:t> of each substance in Mixture B and test your hypothesis using the gas chromatographs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E9AB0-E22D-495C-A7EB-F98D516A082A}"/>
              </a:ext>
            </a:extLst>
          </p:cNvPr>
          <p:cNvSpPr txBox="1"/>
          <p:nvPr/>
        </p:nvSpPr>
        <p:spPr>
          <a:xfrm>
            <a:off x="1154531" y="4887639"/>
            <a:ext cx="678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identity</a:t>
            </a:r>
            <a:r>
              <a:rPr lang="en-US" i="1" dirty="0"/>
              <a:t> of each substance in the mixture?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CE879-2A62-4A33-87CA-44680B068797}"/>
              </a:ext>
            </a:extLst>
          </p:cNvPr>
          <p:cNvSpPr txBox="1"/>
          <p:nvPr/>
        </p:nvSpPr>
        <p:spPr>
          <a:xfrm>
            <a:off x="818605" y="5256971"/>
            <a:ext cx="753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smelling the mixture and looking at the retention times in the chromatogram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6F4C6-B327-4015-B184-734D3AE91DB0}"/>
              </a:ext>
            </a:extLst>
          </p:cNvPr>
          <p:cNvSpPr txBox="1"/>
          <p:nvPr/>
        </p:nvSpPr>
        <p:spPr>
          <a:xfrm>
            <a:off x="1139655" y="5678113"/>
            <a:ext cx="679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will you determine the </a:t>
            </a:r>
            <a:r>
              <a:rPr lang="en-US" b="1" i="1" dirty="0"/>
              <a:t>quantity</a:t>
            </a:r>
            <a:r>
              <a:rPr lang="en-US" i="1" dirty="0"/>
              <a:t> of each substance in the mixture?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C3F791-FA75-42DB-B310-3B2379D1A6B5}"/>
              </a:ext>
            </a:extLst>
          </p:cNvPr>
          <p:cNvSpPr txBox="1"/>
          <p:nvPr/>
        </p:nvSpPr>
        <p:spPr>
          <a:xfrm>
            <a:off x="286888" y="6099255"/>
            <a:ext cx="870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Using a calibration curve! We will add a known amount of an internal standard and calculate the percentage of an analyte from its peak area ratio to the internal standard.</a:t>
            </a:r>
          </a:p>
        </p:txBody>
      </p:sp>
    </p:spTree>
    <p:extLst>
      <p:ext uri="{BB962C8B-B14F-4D97-AF65-F5344CB8AC3E}">
        <p14:creationId xmlns:p14="http://schemas.microsoft.com/office/powerpoint/2010/main" val="4059951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6A3BE51-26FC-4865-B551-D394BB700AB4}"/>
              </a:ext>
            </a:extLst>
          </p:cNvPr>
          <p:cNvSpPr txBox="1"/>
          <p:nvPr/>
        </p:nvSpPr>
        <p:spPr>
          <a:xfrm>
            <a:off x="0" y="3341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Important notes for today’s experiment: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2F72B8-4A32-4505-9EA5-F9BE5FE3AB6E}"/>
              </a:ext>
            </a:extLst>
          </p:cNvPr>
          <p:cNvSpPr txBox="1"/>
          <p:nvPr/>
        </p:nvSpPr>
        <p:spPr>
          <a:xfrm>
            <a:off x="705678" y="1054105"/>
            <a:ext cx="77326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We will use </a:t>
            </a:r>
            <a:r>
              <a:rPr lang="en-US" b="1" i="1" dirty="0"/>
              <a:t>ethyl acetate </a:t>
            </a:r>
            <a:r>
              <a:rPr lang="en-US" dirty="0"/>
              <a:t>as an internal standard, but we have to add it as a precise known quantity. We will help you do this using a </a:t>
            </a:r>
            <a:r>
              <a:rPr lang="en-US" dirty="0" err="1"/>
              <a:t>micropipet</a:t>
            </a:r>
            <a:r>
              <a:rPr lang="en-US" dirty="0"/>
              <a:t> – don’t do this step on your own!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We have already constructed the calibration curves for this experiment, and you can find them on your </a:t>
            </a:r>
            <a:r>
              <a:rPr lang="en-US" b="1" i="1" dirty="0"/>
              <a:t>reference page</a:t>
            </a:r>
            <a:r>
              <a:rPr lang="en-US" dirty="0"/>
              <a:t>. Make sure you are using the right equation for your particular GC.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When smelling a chemical, never stick your nose into it. Use your hand to waft the vapors towards you instead.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Please keep the mixtures capped when you aren’t using them so the whole room doesn’t smell like blueberries and bananas.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Make sure you press “collect” and inject the sample at the same time, then immediately remove the syringe from the gas chromatograph.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If you have any questions or aren’t sure about a step in the instructions – please ask!</a:t>
            </a:r>
          </a:p>
        </p:txBody>
      </p:sp>
    </p:spTree>
    <p:extLst>
      <p:ext uri="{BB962C8B-B14F-4D97-AF65-F5344CB8AC3E}">
        <p14:creationId xmlns:p14="http://schemas.microsoft.com/office/powerpoint/2010/main" val="331545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Real-world example: </a:t>
            </a:r>
            <a:r>
              <a:rPr lang="en-US" sz="2400" b="1" dirty="0">
                <a:solidFill>
                  <a:srgbClr val="00B050"/>
                </a:solidFill>
              </a:rPr>
              <a:t>Food quality analysis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3F21E4-2FAE-4533-978C-3D3D3A3A5DA6}"/>
              </a:ext>
            </a:extLst>
          </p:cNvPr>
          <p:cNvGrpSpPr/>
          <p:nvPr/>
        </p:nvGrpSpPr>
        <p:grpSpPr>
          <a:xfrm>
            <a:off x="430106" y="2980595"/>
            <a:ext cx="8283787" cy="3069463"/>
            <a:chOff x="430106" y="3211878"/>
            <a:chExt cx="8283787" cy="306946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1CE634C-9952-454F-AD63-A94691013280}"/>
                </a:ext>
              </a:extLst>
            </p:cNvPr>
            <p:cNvGrpSpPr/>
            <p:nvPr/>
          </p:nvGrpSpPr>
          <p:grpSpPr>
            <a:xfrm>
              <a:off x="430106" y="3211878"/>
              <a:ext cx="8283787" cy="3069463"/>
              <a:chOff x="430106" y="3211878"/>
              <a:chExt cx="8283787" cy="3069463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883D0B39-6512-4731-B9A8-4128546A91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0106" y="3211878"/>
                <a:ext cx="8283787" cy="3069463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4A00CE-0322-4529-AE5C-334F2506718B}"/>
                  </a:ext>
                </a:extLst>
              </p:cNvPr>
              <p:cNvSpPr/>
              <p:nvPr/>
            </p:nvSpPr>
            <p:spPr>
              <a:xfrm>
                <a:off x="8107258" y="4009814"/>
                <a:ext cx="549061" cy="1178560"/>
              </a:xfrm>
              <a:prstGeom prst="rect">
                <a:avLst/>
              </a:prstGeom>
              <a:solidFill>
                <a:srgbClr val="D3E4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E8DADE-7661-4E1C-AC0F-5953C1119954}"/>
                </a:ext>
              </a:extLst>
            </p:cNvPr>
            <p:cNvSpPr txBox="1"/>
            <p:nvPr/>
          </p:nvSpPr>
          <p:spPr>
            <a:xfrm rot="16200000">
              <a:off x="7763028" y="4399038"/>
              <a:ext cx="988907" cy="400110"/>
            </a:xfrm>
            <a:prstGeom prst="rect">
              <a:avLst/>
            </a:prstGeom>
            <a:solidFill>
              <a:srgbClr val="D3E4FE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Sample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A115FB1-DB9D-46B1-AFD1-818F80A8769B}"/>
              </a:ext>
            </a:extLst>
          </p:cNvPr>
          <p:cNvSpPr txBox="1"/>
          <p:nvPr/>
        </p:nvSpPr>
        <p:spPr>
          <a:xfrm>
            <a:off x="498429" y="934177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 of </a:t>
            </a:r>
            <a:r>
              <a:rPr lang="en-US" b="1" i="1" dirty="0">
                <a:solidFill>
                  <a:srgbClr val="0070C0"/>
                </a:solidFill>
              </a:rPr>
              <a:t>pesticides</a:t>
            </a:r>
            <a:r>
              <a:rPr lang="en-US" dirty="0"/>
              <a:t> is very important to optimize crop yields, which lowers food prices and increases food availability worldwide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9B2DD9-549A-42A8-A1F6-8BB98AC2A2C6}"/>
              </a:ext>
            </a:extLst>
          </p:cNvPr>
          <p:cNvSpPr txBox="1"/>
          <p:nvPr/>
        </p:nvSpPr>
        <p:spPr>
          <a:xfrm>
            <a:off x="498429" y="1580508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pesticides are harmful to the body and should not be ingested, so it is important to make sure that they aren’t absorbed by the crop and are washed off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F828BA-0031-4A76-B955-79495BED15D2}"/>
              </a:ext>
            </a:extLst>
          </p:cNvPr>
          <p:cNvSpPr txBox="1"/>
          <p:nvPr/>
        </p:nvSpPr>
        <p:spPr>
          <a:xfrm>
            <a:off x="498429" y="2226839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Gas chromatography is a very accurate way to determine the identity (</a:t>
            </a:r>
            <a:r>
              <a:rPr lang="en-US" b="1" i="1" dirty="0">
                <a:solidFill>
                  <a:srgbClr val="0070C0"/>
                </a:solidFill>
              </a:rPr>
              <a:t>retention time</a:t>
            </a:r>
            <a:r>
              <a:rPr lang="en-US" b="1" dirty="0"/>
              <a:t>) and quantity of any pesticides that might be present inside or on a crop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D2829-9626-4CC6-BD70-0266E37F63E9}"/>
              </a:ext>
            </a:extLst>
          </p:cNvPr>
          <p:cNvSpPr txBox="1"/>
          <p:nvPr/>
        </p:nvSpPr>
        <p:spPr>
          <a:xfrm>
            <a:off x="0" y="6157483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Crops must pass regulations that guarantee that they do not contain harmful amounts of a pesticide, so it is important that they are carefully analyzed!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D2AB5-1632-4360-9ED2-1C95B6D13F48}"/>
              </a:ext>
            </a:extLst>
          </p:cNvPr>
          <p:cNvSpPr txBox="1"/>
          <p:nvPr/>
        </p:nvSpPr>
        <p:spPr>
          <a:xfrm>
            <a:off x="988907" y="2991833"/>
            <a:ext cx="2689013" cy="584775"/>
          </a:xfrm>
          <a:prstGeom prst="rect">
            <a:avLst/>
          </a:prstGeom>
          <a:solidFill>
            <a:srgbClr val="D3E4FE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What it might look like if a crop hasn’t been washed yet:</a:t>
            </a:r>
          </a:p>
        </p:txBody>
      </p:sp>
    </p:spTree>
    <p:extLst>
      <p:ext uri="{BB962C8B-B14F-4D97-AF65-F5344CB8AC3E}">
        <p14:creationId xmlns:p14="http://schemas.microsoft.com/office/powerpoint/2010/main" val="204396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Real-world example: </a:t>
            </a:r>
            <a:r>
              <a:rPr lang="en-US" sz="2400" b="1" dirty="0">
                <a:solidFill>
                  <a:srgbClr val="00B050"/>
                </a:solidFill>
              </a:rPr>
              <a:t>Blood alcohol 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39D918-41E7-4712-90C8-BB407C00F745}"/>
              </a:ext>
            </a:extLst>
          </p:cNvPr>
          <p:cNvSpPr txBox="1"/>
          <p:nvPr/>
        </p:nvSpPr>
        <p:spPr>
          <a:xfrm>
            <a:off x="535684" y="998919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country in the world has laws that limit the amount of alcohol a person can consume before operating heavy machinery or a motor vehicle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C67590-EBBA-4E59-840B-E30359B8F6E0}"/>
              </a:ext>
            </a:extLst>
          </p:cNvPr>
          <p:cNvSpPr txBox="1"/>
          <p:nvPr/>
        </p:nvSpPr>
        <p:spPr>
          <a:xfrm>
            <a:off x="535684" y="1651470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Breaking this law has </a:t>
            </a:r>
            <a:r>
              <a:rPr lang="en-US" b="1" i="1" dirty="0">
                <a:solidFill>
                  <a:srgbClr val="FF0000"/>
                </a:solidFill>
              </a:rPr>
              <a:t>serious consequences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because of the danger involved with operating machinery/vehicles under the influence of alcohol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625CC-D919-4ED9-8C0F-9D2DD3AD147A}"/>
              </a:ext>
            </a:extLst>
          </p:cNvPr>
          <p:cNvSpPr txBox="1"/>
          <p:nvPr/>
        </p:nvSpPr>
        <p:spPr>
          <a:xfrm>
            <a:off x="535684" y="2297801"/>
            <a:ext cx="821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of this, very accurate analytical methods need to be available for law enforcement to assess whether the law has been broken or not: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C77524-2F51-4731-859F-C99E35B41AFE}"/>
              </a:ext>
            </a:extLst>
          </p:cNvPr>
          <p:cNvSpPr txBox="1"/>
          <p:nvPr/>
        </p:nvSpPr>
        <p:spPr>
          <a:xfrm>
            <a:off x="535684" y="30615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Most accurate method: </a:t>
            </a:r>
            <a:r>
              <a:rPr lang="en-US" dirty="0"/>
              <a:t>measuring the amount of alcohol in the blood using </a:t>
            </a:r>
            <a:r>
              <a:rPr lang="en-US" b="1" i="1" dirty="0">
                <a:solidFill>
                  <a:srgbClr val="0070C0"/>
                </a:solidFill>
              </a:rPr>
              <a:t>gas chromatography</a:t>
            </a:r>
          </a:p>
        </p:txBody>
      </p:sp>
      <p:pic>
        <p:nvPicPr>
          <p:cNvPr id="1026" name="Picture 2" descr="Figure 2: Blood alcohol mix resolution control standard.">
            <a:extLst>
              <a:ext uri="{FF2B5EF4-FFF2-40B4-BE49-F238E27FC236}">
                <a16:creationId xmlns:a16="http://schemas.microsoft.com/office/drawing/2014/main" id="{44AE77E9-7EA5-41B3-9480-D1203BA33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123" y="3706841"/>
            <a:ext cx="4483357" cy="315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7EE353-D5F2-4C17-A174-3075FAE37324}"/>
              </a:ext>
            </a:extLst>
          </p:cNvPr>
          <p:cNvSpPr txBox="1"/>
          <p:nvPr/>
        </p:nvSpPr>
        <p:spPr>
          <a:xfrm>
            <a:off x="520170" y="3825293"/>
            <a:ext cx="3177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Forensic scientists obtain a sample of blood from a person, and analyze it with a precise GC instrument to quantify the amount of </a:t>
            </a:r>
            <a:r>
              <a:rPr lang="en-US" b="1" i="1" dirty="0">
                <a:solidFill>
                  <a:srgbClr val="FF0000"/>
                </a:solidFill>
              </a:rPr>
              <a:t>ethanol</a:t>
            </a:r>
            <a:r>
              <a:rPr lang="en-US" dirty="0"/>
              <a:t>  (alcohol) in a particular volume of blood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97FED8-39DA-423D-B68B-636E9B02D348}"/>
              </a:ext>
            </a:extLst>
          </p:cNvPr>
          <p:cNvSpPr/>
          <p:nvPr/>
        </p:nvSpPr>
        <p:spPr>
          <a:xfrm>
            <a:off x="5246578" y="3749329"/>
            <a:ext cx="142240" cy="12434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463A5-4DDD-4836-8965-A040E650A09C}"/>
              </a:ext>
            </a:extLst>
          </p:cNvPr>
          <p:cNvSpPr/>
          <p:nvPr/>
        </p:nvSpPr>
        <p:spPr>
          <a:xfrm>
            <a:off x="5960529" y="4992758"/>
            <a:ext cx="130893" cy="12014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6803AA-6278-4C36-BBCD-3FFAEAE0B395}"/>
              </a:ext>
            </a:extLst>
          </p:cNvPr>
          <p:cNvSpPr txBox="1"/>
          <p:nvPr/>
        </p:nvSpPr>
        <p:spPr>
          <a:xfrm>
            <a:off x="5090839" y="3397254"/>
            <a:ext cx="15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ethanol peaks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4C6AFC-58F1-4BC8-AC41-95CE5128A03D}"/>
              </a:ext>
            </a:extLst>
          </p:cNvPr>
          <p:cNvSpPr txBox="1"/>
          <p:nvPr/>
        </p:nvSpPr>
        <p:spPr>
          <a:xfrm>
            <a:off x="520169" y="5727098"/>
            <a:ext cx="3177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Notice how well-separated the peaks are! Their instruments are better than ours.</a:t>
            </a:r>
          </a:p>
        </p:txBody>
      </p:sp>
    </p:spTree>
    <p:extLst>
      <p:ext uri="{BB962C8B-B14F-4D97-AF65-F5344CB8AC3E}">
        <p14:creationId xmlns:p14="http://schemas.microsoft.com/office/powerpoint/2010/main" val="184185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cer-hae.ch/resources/Abbildung_2_CO2red_e.png.opt867x613o0%2C0s867x613.png">
            <a:extLst>
              <a:ext uri="{FF2B5EF4-FFF2-40B4-BE49-F238E27FC236}">
                <a16:creationId xmlns:a16="http://schemas.microsoft.com/office/drawing/2014/main" id="{92C9E8D5-8DB1-4DE3-BAA7-31DA052B5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484" y="762082"/>
            <a:ext cx="4062449" cy="287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Real-world example: </a:t>
            </a:r>
            <a:r>
              <a:rPr lang="en-US" sz="2400" b="1" dirty="0">
                <a:solidFill>
                  <a:srgbClr val="00B050"/>
                </a:solidFill>
              </a:rPr>
              <a:t>Developing “green” energy technologies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9FC447-D6B8-499A-87B3-28815E814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223" y="3208508"/>
            <a:ext cx="5221777" cy="36494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5BD151-F3A9-40BB-9633-F9845FF68209}"/>
              </a:ext>
            </a:extLst>
          </p:cNvPr>
          <p:cNvSpPr txBox="1"/>
          <p:nvPr/>
        </p:nvSpPr>
        <p:spPr>
          <a:xfrm>
            <a:off x="321087" y="997901"/>
            <a:ext cx="4739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Currently, the world is dependent on burning fossil fuel for energy, which contributes to greenhouse gases and is a leading cause of global climate change.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9EA17-03A4-43F2-8022-25C568508E3A}"/>
              </a:ext>
            </a:extLst>
          </p:cNvPr>
          <p:cNvSpPr txBox="1"/>
          <p:nvPr/>
        </p:nvSpPr>
        <p:spPr>
          <a:xfrm>
            <a:off x="321087" y="2356779"/>
            <a:ext cx="4739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Cutting-edge research is focused on converting </a:t>
            </a:r>
            <a:r>
              <a:rPr lang="en-US" b="1" i="1" dirty="0">
                <a:solidFill>
                  <a:srgbClr val="0070C0"/>
                </a:solidFill>
              </a:rPr>
              <a:t>carbon dioxide </a:t>
            </a:r>
            <a:r>
              <a:rPr lang="en-US" dirty="0"/>
              <a:t>(CO</a:t>
            </a:r>
            <a:r>
              <a:rPr lang="en-US" baseline="-25000" dirty="0"/>
              <a:t>2</a:t>
            </a:r>
            <a:r>
              <a:rPr lang="en-US" dirty="0"/>
              <a:t>) in the atmosphere into chemicals that we can use as fuel instead.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3532C9-9D0E-4BA8-8DD6-F2B36319C04F}"/>
              </a:ext>
            </a:extLst>
          </p:cNvPr>
          <p:cNvSpPr txBox="1"/>
          <p:nvPr/>
        </p:nvSpPr>
        <p:spPr>
          <a:xfrm>
            <a:off x="321087" y="3438658"/>
            <a:ext cx="402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entails designing new </a:t>
            </a:r>
            <a:r>
              <a:rPr lang="en-US" b="1" i="1" dirty="0">
                <a:solidFill>
                  <a:srgbClr val="0070C0"/>
                </a:solidFill>
              </a:rPr>
              <a:t>catalysts</a:t>
            </a:r>
            <a:r>
              <a:rPr lang="en-US" dirty="0"/>
              <a:t> that can do these very difficult reactions.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22B188-C08B-4D98-ABED-1D38AEB5B750}"/>
              </a:ext>
            </a:extLst>
          </p:cNvPr>
          <p:cNvSpPr txBox="1"/>
          <p:nvPr/>
        </p:nvSpPr>
        <p:spPr>
          <a:xfrm>
            <a:off x="6784708" y="2356779"/>
            <a:ext cx="89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catalyst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67AC63-1A1A-4C87-AB85-E2BA7C5C9052}"/>
              </a:ext>
            </a:extLst>
          </p:cNvPr>
          <p:cNvSpPr txBox="1"/>
          <p:nvPr/>
        </p:nvSpPr>
        <p:spPr>
          <a:xfrm>
            <a:off x="321087" y="4244220"/>
            <a:ext cx="4027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Scientists use </a:t>
            </a:r>
            <a:r>
              <a:rPr lang="en-US" b="1" i="1" dirty="0">
                <a:solidFill>
                  <a:srgbClr val="0070C0"/>
                </a:solidFill>
              </a:rPr>
              <a:t>gas chromatography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analyze how efficient and successful these catalysts are.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F2C71C-A048-406B-B574-61532CBEDB6C}"/>
              </a:ext>
            </a:extLst>
          </p:cNvPr>
          <p:cNvSpPr txBox="1"/>
          <p:nvPr/>
        </p:nvSpPr>
        <p:spPr>
          <a:xfrm>
            <a:off x="321087" y="5254095"/>
            <a:ext cx="4027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Gas chromatography can tell scientists whether the desired products are formed from the reaction and how efficiently they are formed.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61B309-357E-4040-839C-D9F742C5BB67}"/>
              </a:ext>
            </a:extLst>
          </p:cNvPr>
          <p:cNvSpPr txBox="1"/>
          <p:nvPr/>
        </p:nvSpPr>
        <p:spPr>
          <a:xfrm>
            <a:off x="6316138" y="3460079"/>
            <a:ext cx="2256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Real data from a study from the Wang group at Yale published in 2016</a:t>
            </a:r>
          </a:p>
        </p:txBody>
      </p:sp>
    </p:spTree>
    <p:extLst>
      <p:ext uri="{BB962C8B-B14F-4D97-AF65-F5344CB8AC3E}">
        <p14:creationId xmlns:p14="http://schemas.microsoft.com/office/powerpoint/2010/main" val="372333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How can we quantify a substance using gas chromatography?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98A08-A154-450B-81C7-8A7EAD65341A}"/>
              </a:ext>
            </a:extLst>
          </p:cNvPr>
          <p:cNvSpPr txBox="1"/>
          <p:nvPr/>
        </p:nvSpPr>
        <p:spPr>
          <a:xfrm>
            <a:off x="498429" y="934177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think about what data we obtain from a </a:t>
            </a:r>
            <a:r>
              <a:rPr lang="en-US" b="1" i="1" dirty="0">
                <a:solidFill>
                  <a:srgbClr val="0070C0"/>
                </a:solidFill>
              </a:rPr>
              <a:t>gas chromatogram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1F3DC-5459-46C7-AB3B-5175365F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" y="1398334"/>
            <a:ext cx="7946571" cy="42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9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How can we quantify a substance using gas chromatography?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98A08-A154-450B-81C7-8A7EAD65341A}"/>
              </a:ext>
            </a:extLst>
          </p:cNvPr>
          <p:cNvSpPr txBox="1"/>
          <p:nvPr/>
        </p:nvSpPr>
        <p:spPr>
          <a:xfrm>
            <a:off x="498429" y="934177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think about what data we obtain from a </a:t>
            </a:r>
            <a:r>
              <a:rPr lang="en-US" b="1" i="1" dirty="0">
                <a:solidFill>
                  <a:srgbClr val="0070C0"/>
                </a:solidFill>
              </a:rPr>
              <a:t>gas chromatogram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1F3DC-5459-46C7-AB3B-5175365F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" y="1398334"/>
            <a:ext cx="7946571" cy="42996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F23800-B83F-408B-A55A-18AD727EA6B9}"/>
              </a:ext>
            </a:extLst>
          </p:cNvPr>
          <p:cNvSpPr/>
          <p:nvPr/>
        </p:nvSpPr>
        <p:spPr>
          <a:xfrm>
            <a:off x="5392057" y="5101771"/>
            <a:ext cx="1705429" cy="5962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D4FD21-6BFA-4546-9B43-FEECFFD346C4}"/>
              </a:ext>
            </a:extLst>
          </p:cNvPr>
          <p:cNvSpPr txBox="1"/>
          <p:nvPr/>
        </p:nvSpPr>
        <p:spPr>
          <a:xfrm>
            <a:off x="498429" y="5956120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</a:t>
            </a:r>
            <a:r>
              <a:rPr lang="en-US" b="1" i="1" dirty="0">
                <a:solidFill>
                  <a:srgbClr val="00B050"/>
                </a:solidFill>
              </a:rPr>
              <a:t>retention time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can tell us what a compound is, but not how much of it there is.</a:t>
            </a:r>
          </a:p>
        </p:txBody>
      </p:sp>
    </p:spTree>
    <p:extLst>
      <p:ext uri="{BB962C8B-B14F-4D97-AF65-F5344CB8AC3E}">
        <p14:creationId xmlns:p14="http://schemas.microsoft.com/office/powerpoint/2010/main" val="426579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How can we quantify a substance using gas chromatography?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98A08-A154-450B-81C7-8A7EAD65341A}"/>
              </a:ext>
            </a:extLst>
          </p:cNvPr>
          <p:cNvSpPr txBox="1"/>
          <p:nvPr/>
        </p:nvSpPr>
        <p:spPr>
          <a:xfrm>
            <a:off x="498429" y="934177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think about what data we obtain from a </a:t>
            </a:r>
            <a:r>
              <a:rPr lang="en-US" b="1" i="1" dirty="0">
                <a:solidFill>
                  <a:srgbClr val="0070C0"/>
                </a:solidFill>
              </a:rPr>
              <a:t>gas chromatogram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1F3DC-5459-46C7-AB3B-5175365F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" y="1398334"/>
            <a:ext cx="7946571" cy="42996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D4FD21-6BFA-4546-9B43-FEECFFD346C4}"/>
              </a:ext>
            </a:extLst>
          </p:cNvPr>
          <p:cNvSpPr txBox="1"/>
          <p:nvPr/>
        </p:nvSpPr>
        <p:spPr>
          <a:xfrm>
            <a:off x="236585" y="5858398"/>
            <a:ext cx="873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</a:t>
            </a:r>
            <a:r>
              <a:rPr lang="en-US" b="1" i="1" dirty="0">
                <a:solidFill>
                  <a:srgbClr val="00B050"/>
                </a:solidFill>
              </a:rPr>
              <a:t>peak area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of a substance is directly proportional to the amount of that substance that is detected in the sample. </a:t>
            </a:r>
            <a:r>
              <a:rPr lang="en-US" dirty="0"/>
              <a:t>But this number only represents the </a:t>
            </a:r>
            <a:r>
              <a:rPr lang="en-US" b="1" i="1" dirty="0">
                <a:solidFill>
                  <a:srgbClr val="0070C0"/>
                </a:solidFill>
              </a:rPr>
              <a:t>detector response factor</a:t>
            </a:r>
            <a:r>
              <a:rPr lang="en-US" dirty="0"/>
              <a:t>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999A13-204C-457E-AFDB-60E81B3C2C2E}"/>
              </a:ext>
            </a:extLst>
          </p:cNvPr>
          <p:cNvSpPr/>
          <p:nvPr/>
        </p:nvSpPr>
        <p:spPr>
          <a:xfrm>
            <a:off x="7226674" y="5101771"/>
            <a:ext cx="605057" cy="5962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3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FF3472-F305-4E15-A1E6-BC223A65DFA6}"/>
              </a:ext>
            </a:extLst>
          </p:cNvPr>
          <p:cNvSpPr txBox="1"/>
          <p:nvPr/>
        </p:nvSpPr>
        <p:spPr>
          <a:xfrm>
            <a:off x="0" y="377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How can we quantify a substance using gas chromatography?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98A08-A154-450B-81C7-8A7EAD65341A}"/>
              </a:ext>
            </a:extLst>
          </p:cNvPr>
          <p:cNvSpPr txBox="1"/>
          <p:nvPr/>
        </p:nvSpPr>
        <p:spPr>
          <a:xfrm>
            <a:off x="498429" y="934177"/>
            <a:ext cx="8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think about what data we obtain from a </a:t>
            </a:r>
            <a:r>
              <a:rPr lang="en-US" b="1" i="1" dirty="0">
                <a:solidFill>
                  <a:srgbClr val="0070C0"/>
                </a:solidFill>
              </a:rPr>
              <a:t>gas chromatogram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1F3DC-5459-46C7-AB3B-5175365F0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" y="1398334"/>
            <a:ext cx="7946571" cy="42996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D4FD21-6BFA-4546-9B43-FEECFFD346C4}"/>
              </a:ext>
            </a:extLst>
          </p:cNvPr>
          <p:cNvSpPr txBox="1"/>
          <p:nvPr/>
        </p:nvSpPr>
        <p:spPr>
          <a:xfrm>
            <a:off x="236585" y="5974305"/>
            <a:ext cx="873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detector response factor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can change depending on the analyte, the detector used, the experimental method used, and other factors. This means the % Area column is not helpful.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999A13-204C-457E-AFDB-60E81B3C2C2E}"/>
              </a:ext>
            </a:extLst>
          </p:cNvPr>
          <p:cNvSpPr/>
          <p:nvPr/>
        </p:nvSpPr>
        <p:spPr>
          <a:xfrm>
            <a:off x="7226674" y="5101771"/>
            <a:ext cx="605057" cy="5962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36548E-EF8E-418B-ACCD-2B455FAE8F0F}"/>
              </a:ext>
            </a:extLst>
          </p:cNvPr>
          <p:cNvSpPr txBox="1"/>
          <p:nvPr/>
        </p:nvSpPr>
        <p:spPr>
          <a:xfrm>
            <a:off x="236585" y="5695557"/>
            <a:ext cx="169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Very important:</a:t>
            </a:r>
          </a:p>
        </p:txBody>
      </p:sp>
    </p:spTree>
    <p:extLst>
      <p:ext uri="{BB962C8B-B14F-4D97-AF65-F5344CB8AC3E}">
        <p14:creationId xmlns:p14="http://schemas.microsoft.com/office/powerpoint/2010/main" val="410563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2410</Words>
  <Application>Microsoft Office PowerPoint</Application>
  <PresentationFormat>On-screen Show (4:3)</PresentationFormat>
  <Paragraphs>220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Gannon Connor</dc:creator>
  <cp:lastModifiedBy>Gannon Connor</cp:lastModifiedBy>
  <cp:revision>47</cp:revision>
  <dcterms:created xsi:type="dcterms:W3CDTF">2017-07-09T17:30:51Z</dcterms:created>
  <dcterms:modified xsi:type="dcterms:W3CDTF">2019-05-09T20:58:46Z</dcterms:modified>
</cp:coreProperties>
</file>